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7" r:id="rId2"/>
  </p:sldMasterIdLst>
  <p:notesMasterIdLst>
    <p:notesMasterId r:id="rId42"/>
  </p:notesMasterIdLst>
  <p:sldIdLst>
    <p:sldId id="275" r:id="rId3"/>
    <p:sldId id="276" r:id="rId4"/>
    <p:sldId id="327" r:id="rId5"/>
    <p:sldId id="293" r:id="rId6"/>
    <p:sldId id="294" r:id="rId7"/>
    <p:sldId id="328" r:id="rId8"/>
    <p:sldId id="296" r:id="rId9"/>
    <p:sldId id="297" r:id="rId10"/>
    <p:sldId id="298" r:id="rId11"/>
    <p:sldId id="300" r:id="rId12"/>
    <p:sldId id="301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33" r:id="rId24"/>
    <p:sldId id="332" r:id="rId25"/>
    <p:sldId id="335" r:id="rId26"/>
    <p:sldId id="337" r:id="rId27"/>
    <p:sldId id="338" r:id="rId28"/>
    <p:sldId id="339" r:id="rId29"/>
    <p:sldId id="315" r:id="rId30"/>
    <p:sldId id="318" r:id="rId31"/>
    <p:sldId id="319" r:id="rId32"/>
    <p:sldId id="320" r:id="rId33"/>
    <p:sldId id="321" r:id="rId34"/>
    <p:sldId id="322" r:id="rId35"/>
    <p:sldId id="323" r:id="rId36"/>
    <p:sldId id="329" r:id="rId37"/>
    <p:sldId id="324" r:id="rId38"/>
    <p:sldId id="313" r:id="rId39"/>
    <p:sldId id="340" r:id="rId40"/>
    <p:sldId id="341" r:id="rId41"/>
  </p:sldIdLst>
  <p:sldSz cx="9144000" cy="6858000" type="screen4x3"/>
  <p:notesSz cx="6858000" cy="9144000"/>
  <p:defaultTextStyle>
    <a:defPPr>
      <a:defRPr lang="en-US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line Hérouart" initials="CH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3EF"/>
    <a:srgbClr val="06105A"/>
    <a:srgbClr val="46B538"/>
    <a:srgbClr val="F58B14"/>
    <a:srgbClr val="2C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8" autoAdjust="0"/>
    <p:restoredTop sz="92317" autoAdjust="0"/>
  </p:normalViewPr>
  <p:slideViewPr>
    <p:cSldViewPr>
      <p:cViewPr varScale="1">
        <p:scale>
          <a:sx n="102" d="100"/>
          <a:sy n="102" d="100"/>
        </p:scale>
        <p:origin x="126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160" y="104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Relationship Id="rId48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C1DEF-B6D8-4156-BE1A-9DE22283703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ABE3375-468C-4445-A081-E460D36A8346}">
      <dgm:prSet phldrT="[Text]" custT="1"/>
      <dgm:spPr>
        <a:solidFill>
          <a:srgbClr val="CCECFF"/>
        </a:solidFill>
      </dgm:spPr>
      <dgm:t>
        <a:bodyPr/>
        <a:lstStyle/>
        <a:p>
          <a:r>
            <a:rPr lang="en-US" sz="2400" b="1" dirty="0">
              <a:solidFill>
                <a:srgbClr val="0070C0"/>
              </a:solidFill>
            </a:rPr>
            <a:t>Expertise</a:t>
          </a:r>
        </a:p>
      </dgm:t>
    </dgm:pt>
    <dgm:pt modelId="{BCFDD3CA-C015-461F-AF77-DB8553DE96C3}" type="parTrans" cxnId="{95CA5FF2-1A64-40B7-83AD-F2F826ABABA9}">
      <dgm:prSet/>
      <dgm:spPr/>
      <dgm:t>
        <a:bodyPr/>
        <a:lstStyle/>
        <a:p>
          <a:endParaRPr lang="en-US"/>
        </a:p>
      </dgm:t>
    </dgm:pt>
    <dgm:pt modelId="{6E449FD5-E825-451D-8869-2A486C5D713A}" type="sibTrans" cxnId="{95CA5FF2-1A64-40B7-83AD-F2F826ABABA9}">
      <dgm:prSet/>
      <dgm:spPr/>
      <dgm:t>
        <a:bodyPr/>
        <a:lstStyle/>
        <a:p>
          <a:endParaRPr lang="en-US"/>
        </a:p>
      </dgm:t>
    </dgm:pt>
    <dgm:pt modelId="{CA80E2C1-25D1-459C-A560-0B49F71638C8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2400" b="1" dirty="0">
              <a:solidFill>
                <a:srgbClr val="002060"/>
              </a:solidFill>
            </a:rPr>
            <a:t>Bonne </a:t>
          </a:r>
          <a:r>
            <a:rPr lang="en-US" sz="1600" b="1" dirty="0">
              <a:solidFill>
                <a:srgbClr val="002060"/>
              </a:solidFill>
            </a:rPr>
            <a:t>réputation</a:t>
          </a:r>
        </a:p>
      </dgm:t>
    </dgm:pt>
    <dgm:pt modelId="{C934977C-0DAA-4CAC-8617-5F5C3292F1CD}" type="parTrans" cxnId="{9F6E28C8-3935-4426-BD3D-B6246316604C}">
      <dgm:prSet/>
      <dgm:spPr/>
      <dgm:t>
        <a:bodyPr/>
        <a:lstStyle/>
        <a:p>
          <a:endParaRPr lang="en-US"/>
        </a:p>
      </dgm:t>
    </dgm:pt>
    <dgm:pt modelId="{24BEBAC0-91EC-4C18-9002-823020103056}" type="sibTrans" cxnId="{9F6E28C8-3935-4426-BD3D-B6246316604C}">
      <dgm:prSet/>
      <dgm:spPr/>
      <dgm:t>
        <a:bodyPr/>
        <a:lstStyle/>
        <a:p>
          <a:endParaRPr lang="en-US"/>
        </a:p>
      </dgm:t>
    </dgm:pt>
    <dgm:pt modelId="{A8653849-0344-4308-B379-D152944D47FB}">
      <dgm:prSet phldrT="[Text]" custT="1"/>
      <dgm:spPr>
        <a:solidFill>
          <a:srgbClr val="CC99FF"/>
        </a:solidFill>
      </dgm:spPr>
      <dgm:t>
        <a:bodyPr/>
        <a:lstStyle/>
        <a:p>
          <a:pPr algn="ctr">
            <a:tabLst/>
          </a:pPr>
          <a:r>
            <a:rPr lang="en-US" sz="2400" b="1" dirty="0">
              <a:solidFill>
                <a:srgbClr val="7030A0"/>
              </a:solidFill>
            </a:rPr>
            <a:t>Bonne </a:t>
          </a:r>
          <a:r>
            <a:rPr lang="en-US" sz="1600" b="1" dirty="0">
              <a:solidFill>
                <a:srgbClr val="7030A0"/>
              </a:solidFill>
            </a:rPr>
            <a:t>intention </a:t>
          </a:r>
        </a:p>
      </dgm:t>
    </dgm:pt>
    <dgm:pt modelId="{9996AD7B-EB05-4B57-839D-B3D0493C0DE2}" type="parTrans" cxnId="{5C41E23D-5D89-41CE-980F-A127D32035BF}">
      <dgm:prSet/>
      <dgm:spPr/>
      <dgm:t>
        <a:bodyPr/>
        <a:lstStyle/>
        <a:p>
          <a:endParaRPr lang="en-US"/>
        </a:p>
      </dgm:t>
    </dgm:pt>
    <dgm:pt modelId="{C600995F-4027-40D3-BFDD-5052D779B11E}" type="sibTrans" cxnId="{5C41E23D-5D89-41CE-980F-A127D32035BF}">
      <dgm:prSet/>
      <dgm:spPr/>
      <dgm:t>
        <a:bodyPr/>
        <a:lstStyle/>
        <a:p>
          <a:endParaRPr lang="en-US"/>
        </a:p>
      </dgm:t>
    </dgm:pt>
    <dgm:pt modelId="{5A0F5BD8-A57E-4535-89A2-770E1A2D993B}">
      <dgm:prSet custT="1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endParaRPr lang="en-US" sz="2000" b="1" dirty="0">
            <a:solidFill>
              <a:srgbClr val="C00000"/>
            </a:solidFill>
          </a:endParaRPr>
        </a:p>
        <a:p>
          <a:r>
            <a:rPr lang="en-US" sz="2000" b="1" dirty="0">
              <a:solidFill>
                <a:srgbClr val="C00000"/>
              </a:solidFill>
            </a:rPr>
            <a:t>Identification</a:t>
          </a:r>
        </a:p>
      </dgm:t>
    </dgm:pt>
    <dgm:pt modelId="{9B18F600-C351-4C60-A42A-9F6A2E4F7BFF}" type="parTrans" cxnId="{91F7BA3C-F256-4544-8A82-2E18B3E3BB17}">
      <dgm:prSet/>
      <dgm:spPr/>
      <dgm:t>
        <a:bodyPr/>
        <a:lstStyle/>
        <a:p>
          <a:endParaRPr lang="en-US"/>
        </a:p>
      </dgm:t>
    </dgm:pt>
    <dgm:pt modelId="{59B3B026-C372-42F1-88B1-603D2CA013BD}" type="sibTrans" cxnId="{91F7BA3C-F256-4544-8A82-2E18B3E3BB17}">
      <dgm:prSet/>
      <dgm:spPr/>
      <dgm:t>
        <a:bodyPr/>
        <a:lstStyle/>
        <a:p>
          <a:endParaRPr lang="en-US"/>
        </a:p>
      </dgm:t>
    </dgm:pt>
    <dgm:pt modelId="{F484E1BD-457B-4783-9947-D02CBC277BC1}" type="pres">
      <dgm:prSet presAssocID="{4D4C1DEF-B6D8-4156-BE1A-9DE222837031}" presName="compositeShape" presStyleCnt="0">
        <dgm:presLayoutVars>
          <dgm:chMax val="7"/>
          <dgm:dir/>
          <dgm:resizeHandles val="exact"/>
        </dgm:presLayoutVars>
      </dgm:prSet>
      <dgm:spPr/>
    </dgm:pt>
    <dgm:pt modelId="{D042C8EE-EACC-4146-9844-6670BE733B39}" type="pres">
      <dgm:prSet presAssocID="{DABE3375-468C-4445-A081-E460D36A8346}" presName="circ1" presStyleLbl="vennNode1" presStyleIdx="0" presStyleCnt="4" custLinFactNeighborY="-3767"/>
      <dgm:spPr/>
    </dgm:pt>
    <dgm:pt modelId="{DCD39726-62AF-4653-B442-C8BCE999165E}" type="pres">
      <dgm:prSet presAssocID="{DABE3375-468C-4445-A081-E460D36A834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E08B725-4DA2-403B-97C0-D41F28405328}" type="pres">
      <dgm:prSet presAssocID="{CA80E2C1-25D1-459C-A560-0B49F71638C8}" presName="circ2" presStyleLbl="vennNode1" presStyleIdx="1" presStyleCnt="4"/>
      <dgm:spPr/>
    </dgm:pt>
    <dgm:pt modelId="{8C796ED0-3A84-4BA5-94A5-7675C6295947}" type="pres">
      <dgm:prSet presAssocID="{CA80E2C1-25D1-459C-A560-0B49F71638C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39E74E9-6821-493F-8C98-3C6CE333CA82}" type="pres">
      <dgm:prSet presAssocID="{5A0F5BD8-A57E-4535-89A2-770E1A2D993B}" presName="circ3" presStyleLbl="vennNode1" presStyleIdx="2" presStyleCnt="4"/>
      <dgm:spPr/>
    </dgm:pt>
    <dgm:pt modelId="{17A420FB-BCEF-40E5-889C-16BF6DC8661E}" type="pres">
      <dgm:prSet presAssocID="{5A0F5BD8-A57E-4535-89A2-770E1A2D993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DF5A84D-CD10-4196-8C6D-D0869BA12223}" type="pres">
      <dgm:prSet presAssocID="{A8653849-0344-4308-B379-D152944D47FB}" presName="circ4" presStyleLbl="vennNode1" presStyleIdx="3" presStyleCnt="4"/>
      <dgm:spPr/>
    </dgm:pt>
    <dgm:pt modelId="{DF826B4A-50BC-4DBC-9A43-7A6E004C0DFE}" type="pres">
      <dgm:prSet presAssocID="{A8653849-0344-4308-B379-D152944D47F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837012B-2F53-3B47-9AD2-6762DE40E58A}" type="presOf" srcId="{5A0F5BD8-A57E-4535-89A2-770E1A2D993B}" destId="{17A420FB-BCEF-40E5-889C-16BF6DC8661E}" srcOrd="1" destOrd="0" presId="urn:microsoft.com/office/officeart/2005/8/layout/venn1"/>
    <dgm:cxn modelId="{91F7BA3C-F256-4544-8A82-2E18B3E3BB17}" srcId="{4D4C1DEF-B6D8-4156-BE1A-9DE222837031}" destId="{5A0F5BD8-A57E-4535-89A2-770E1A2D993B}" srcOrd="2" destOrd="0" parTransId="{9B18F600-C351-4C60-A42A-9F6A2E4F7BFF}" sibTransId="{59B3B026-C372-42F1-88B1-603D2CA013BD}"/>
    <dgm:cxn modelId="{5C41E23D-5D89-41CE-980F-A127D32035BF}" srcId="{4D4C1DEF-B6D8-4156-BE1A-9DE222837031}" destId="{A8653849-0344-4308-B379-D152944D47FB}" srcOrd="3" destOrd="0" parTransId="{9996AD7B-EB05-4B57-839D-B3D0493C0DE2}" sibTransId="{C600995F-4027-40D3-BFDD-5052D779B11E}"/>
    <dgm:cxn modelId="{BCF8FC3F-64C8-0D45-BE22-0DBCB2029208}" type="presOf" srcId="{4D4C1DEF-B6D8-4156-BE1A-9DE222837031}" destId="{F484E1BD-457B-4783-9947-D02CBC277BC1}" srcOrd="0" destOrd="0" presId="urn:microsoft.com/office/officeart/2005/8/layout/venn1"/>
    <dgm:cxn modelId="{48ACE743-C024-D046-9215-BD1B339EC3D9}" type="presOf" srcId="{5A0F5BD8-A57E-4535-89A2-770E1A2D993B}" destId="{D39E74E9-6821-493F-8C98-3C6CE333CA82}" srcOrd="0" destOrd="0" presId="urn:microsoft.com/office/officeart/2005/8/layout/venn1"/>
    <dgm:cxn modelId="{F563D14F-C8D2-5B4B-A13E-EF537FA6B44F}" type="presOf" srcId="{CA80E2C1-25D1-459C-A560-0B49F71638C8}" destId="{0E08B725-4DA2-403B-97C0-D41F28405328}" srcOrd="0" destOrd="0" presId="urn:microsoft.com/office/officeart/2005/8/layout/venn1"/>
    <dgm:cxn modelId="{777CE28D-8920-A545-B992-D7154FCC6A74}" type="presOf" srcId="{A8653849-0344-4308-B379-D152944D47FB}" destId="{CDF5A84D-CD10-4196-8C6D-D0869BA12223}" srcOrd="0" destOrd="0" presId="urn:microsoft.com/office/officeart/2005/8/layout/venn1"/>
    <dgm:cxn modelId="{C519CEA5-0FA9-4346-84DD-2C19EE064058}" type="presOf" srcId="{DABE3375-468C-4445-A081-E460D36A8346}" destId="{D042C8EE-EACC-4146-9844-6670BE733B39}" srcOrd="0" destOrd="0" presId="urn:microsoft.com/office/officeart/2005/8/layout/venn1"/>
    <dgm:cxn modelId="{9F6E28C8-3935-4426-BD3D-B6246316604C}" srcId="{4D4C1DEF-B6D8-4156-BE1A-9DE222837031}" destId="{CA80E2C1-25D1-459C-A560-0B49F71638C8}" srcOrd="1" destOrd="0" parTransId="{C934977C-0DAA-4CAC-8617-5F5C3292F1CD}" sibTransId="{24BEBAC0-91EC-4C18-9002-823020103056}"/>
    <dgm:cxn modelId="{0B5C16F0-E33B-2F4B-8F56-DF200CB176B4}" type="presOf" srcId="{A8653849-0344-4308-B379-D152944D47FB}" destId="{DF826B4A-50BC-4DBC-9A43-7A6E004C0DFE}" srcOrd="1" destOrd="0" presId="urn:microsoft.com/office/officeart/2005/8/layout/venn1"/>
    <dgm:cxn modelId="{95CA5FF2-1A64-40B7-83AD-F2F826ABABA9}" srcId="{4D4C1DEF-B6D8-4156-BE1A-9DE222837031}" destId="{DABE3375-468C-4445-A081-E460D36A8346}" srcOrd="0" destOrd="0" parTransId="{BCFDD3CA-C015-461F-AF77-DB8553DE96C3}" sibTransId="{6E449FD5-E825-451D-8869-2A486C5D713A}"/>
    <dgm:cxn modelId="{ED751BF7-B266-5F43-BE4F-8F6BD96E70EE}" type="presOf" srcId="{CA80E2C1-25D1-459C-A560-0B49F71638C8}" destId="{8C796ED0-3A84-4BA5-94A5-7675C6295947}" srcOrd="1" destOrd="0" presId="urn:microsoft.com/office/officeart/2005/8/layout/venn1"/>
    <dgm:cxn modelId="{B6CDB8FA-5183-D242-B1D6-08168467C1B3}" type="presOf" srcId="{DABE3375-468C-4445-A081-E460D36A8346}" destId="{DCD39726-62AF-4653-B442-C8BCE999165E}" srcOrd="1" destOrd="0" presId="urn:microsoft.com/office/officeart/2005/8/layout/venn1"/>
    <dgm:cxn modelId="{3C0D67DE-9FCA-7C42-A66C-B002CF9D9941}" type="presParOf" srcId="{F484E1BD-457B-4783-9947-D02CBC277BC1}" destId="{D042C8EE-EACC-4146-9844-6670BE733B39}" srcOrd="0" destOrd="0" presId="urn:microsoft.com/office/officeart/2005/8/layout/venn1"/>
    <dgm:cxn modelId="{6CD0495C-7DA4-9D4C-AFDC-637DA3219B98}" type="presParOf" srcId="{F484E1BD-457B-4783-9947-D02CBC277BC1}" destId="{DCD39726-62AF-4653-B442-C8BCE999165E}" srcOrd="1" destOrd="0" presId="urn:microsoft.com/office/officeart/2005/8/layout/venn1"/>
    <dgm:cxn modelId="{035493B6-E308-0848-A33C-AD5B98A13CA0}" type="presParOf" srcId="{F484E1BD-457B-4783-9947-D02CBC277BC1}" destId="{0E08B725-4DA2-403B-97C0-D41F28405328}" srcOrd="2" destOrd="0" presId="urn:microsoft.com/office/officeart/2005/8/layout/venn1"/>
    <dgm:cxn modelId="{D968F6A3-1C2A-5E41-B6FE-71D842CA5DB5}" type="presParOf" srcId="{F484E1BD-457B-4783-9947-D02CBC277BC1}" destId="{8C796ED0-3A84-4BA5-94A5-7675C6295947}" srcOrd="3" destOrd="0" presId="urn:microsoft.com/office/officeart/2005/8/layout/venn1"/>
    <dgm:cxn modelId="{DDEFA6C7-C2C2-E94C-8CF7-ABBEE75DF10B}" type="presParOf" srcId="{F484E1BD-457B-4783-9947-D02CBC277BC1}" destId="{D39E74E9-6821-493F-8C98-3C6CE333CA82}" srcOrd="4" destOrd="0" presId="urn:microsoft.com/office/officeart/2005/8/layout/venn1"/>
    <dgm:cxn modelId="{EF1A71CD-0CB7-9D4C-8395-D256A4CC207E}" type="presParOf" srcId="{F484E1BD-457B-4783-9947-D02CBC277BC1}" destId="{17A420FB-BCEF-40E5-889C-16BF6DC8661E}" srcOrd="5" destOrd="0" presId="urn:microsoft.com/office/officeart/2005/8/layout/venn1"/>
    <dgm:cxn modelId="{BFC4681A-E982-A443-8DDF-AF3BB65F2140}" type="presParOf" srcId="{F484E1BD-457B-4783-9947-D02CBC277BC1}" destId="{CDF5A84D-CD10-4196-8C6D-D0869BA12223}" srcOrd="6" destOrd="0" presId="urn:microsoft.com/office/officeart/2005/8/layout/venn1"/>
    <dgm:cxn modelId="{3C6D77AE-1EFB-0E44-A714-E4E1B36642A4}" type="presParOf" srcId="{F484E1BD-457B-4783-9947-D02CBC277BC1}" destId="{DF826B4A-50BC-4DBC-9A43-7A6E004C0DFE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35CF7C-3DE6-4E60-8B86-9BA08CD68743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88F8EB-B7C2-4212-8853-1B338764D62E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Forte </a:t>
          </a:r>
          <a:r>
            <a:rPr lang="en-US"/>
            <a:t>demande d’informations</a:t>
          </a:r>
          <a:endParaRPr lang="en-US" dirty="0"/>
        </a:p>
      </dgm:t>
    </dgm:pt>
    <dgm:pt modelId="{B3F37760-C1DA-452C-A0C4-5DBA1566E395}" type="parTrans" cxnId="{B67763D0-E54E-4E99-9946-9E25E439BD95}">
      <dgm:prSet/>
      <dgm:spPr/>
      <dgm:t>
        <a:bodyPr/>
        <a:lstStyle/>
        <a:p>
          <a:endParaRPr lang="en-US"/>
        </a:p>
      </dgm:t>
    </dgm:pt>
    <dgm:pt modelId="{F7264CD9-F7B8-4C32-9A9A-F64B22F3AFB2}" type="sibTrans" cxnId="{B67763D0-E54E-4E99-9946-9E25E439BD95}">
      <dgm:prSet/>
      <dgm:spPr/>
      <dgm:t>
        <a:bodyPr/>
        <a:lstStyle/>
        <a:p>
          <a:endParaRPr lang="en-US"/>
        </a:p>
      </dgm:t>
    </dgm:pt>
    <dgm:pt modelId="{01ED1A73-031E-4924-9526-61B30FC44F01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Délai urgent</a:t>
          </a:r>
        </a:p>
      </dgm:t>
    </dgm:pt>
    <dgm:pt modelId="{FD2BC908-2E92-405F-ACF9-BBC7186889E6}" type="parTrans" cxnId="{D7FA8480-3C08-46B9-ACE7-EE03B9603344}">
      <dgm:prSet/>
      <dgm:spPr/>
      <dgm:t>
        <a:bodyPr/>
        <a:lstStyle/>
        <a:p>
          <a:endParaRPr lang="en-US"/>
        </a:p>
      </dgm:t>
    </dgm:pt>
    <dgm:pt modelId="{B59DF1C9-DCF4-417E-80ED-F64A1FE7FE99}" type="sibTrans" cxnId="{D7FA8480-3C08-46B9-ACE7-EE03B9603344}">
      <dgm:prSet/>
      <dgm:spPr/>
      <dgm:t>
        <a:bodyPr/>
        <a:lstStyle/>
        <a:p>
          <a:endParaRPr lang="en-US"/>
        </a:p>
      </dgm:t>
    </dgm:pt>
    <dgm:pt modelId="{5F3EADBA-8BAB-41AB-B48F-185FDCE53559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Utiliser les réseaux préférés des principaux publics</a:t>
          </a:r>
        </a:p>
      </dgm:t>
    </dgm:pt>
    <dgm:pt modelId="{DC6C7EE3-2173-43D0-B441-85453D2401DF}" type="parTrans" cxnId="{05159BF0-4C72-440C-99C4-A651427F2B61}">
      <dgm:prSet/>
      <dgm:spPr/>
      <dgm:t>
        <a:bodyPr/>
        <a:lstStyle/>
        <a:p>
          <a:endParaRPr lang="en-US"/>
        </a:p>
      </dgm:t>
    </dgm:pt>
    <dgm:pt modelId="{DA6661E1-F6B2-438E-AD05-8C6A9A656C66}" type="sibTrans" cxnId="{05159BF0-4C72-440C-99C4-A651427F2B61}">
      <dgm:prSet/>
      <dgm:spPr/>
      <dgm:t>
        <a:bodyPr/>
        <a:lstStyle/>
        <a:p>
          <a:endParaRPr lang="en-US"/>
        </a:p>
      </dgm:t>
    </dgm:pt>
    <dgm:pt modelId="{A953A4AA-E3A9-4388-96EA-65A1FDA2055D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Réseaux de </a:t>
          </a:r>
          <a:r>
            <a:rPr lang="en-US"/>
            <a:t>partage d’informations </a:t>
          </a:r>
          <a:r>
            <a:rPr lang="en-US" dirty="0"/>
            <a:t>existants</a:t>
          </a:r>
        </a:p>
      </dgm:t>
    </dgm:pt>
    <dgm:pt modelId="{DC392E5D-7055-4B16-BFBA-9EE7ED6929E6}" type="parTrans" cxnId="{DD972C34-3E05-4C53-977E-84D60619B34C}">
      <dgm:prSet/>
      <dgm:spPr/>
      <dgm:t>
        <a:bodyPr/>
        <a:lstStyle/>
        <a:p>
          <a:endParaRPr lang="en-US"/>
        </a:p>
      </dgm:t>
    </dgm:pt>
    <dgm:pt modelId="{DE86E012-6BE3-410A-B423-F0198BDC93AC}" type="sibTrans" cxnId="{DD972C34-3E05-4C53-977E-84D60619B34C}">
      <dgm:prSet/>
      <dgm:spPr/>
      <dgm:t>
        <a:bodyPr/>
        <a:lstStyle/>
        <a:p>
          <a:endParaRPr lang="en-US"/>
        </a:p>
      </dgm:t>
    </dgm:pt>
    <dgm:pt modelId="{296EBE64-A230-4740-8FC6-7E0253364E7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err="1"/>
            <a:t>Rumeurs</a:t>
          </a:r>
          <a:endParaRPr lang="en-US" dirty="0"/>
        </a:p>
      </dgm:t>
    </dgm:pt>
    <dgm:pt modelId="{04DDF1E5-ECFD-442B-A485-C8B8DBD7C2AD}" type="parTrans" cxnId="{D171198B-5E24-45A7-9DBF-9F71E99DB437}">
      <dgm:prSet/>
      <dgm:spPr/>
      <dgm:t>
        <a:bodyPr/>
        <a:lstStyle/>
        <a:p>
          <a:endParaRPr lang="en-US"/>
        </a:p>
      </dgm:t>
    </dgm:pt>
    <dgm:pt modelId="{996F9136-1293-4CCF-9346-E628D6797926}" type="sibTrans" cxnId="{D171198B-5E24-45A7-9DBF-9F71E99DB437}">
      <dgm:prSet/>
      <dgm:spPr/>
      <dgm:t>
        <a:bodyPr/>
        <a:lstStyle/>
        <a:p>
          <a:endParaRPr lang="en-US"/>
        </a:p>
      </dgm:t>
    </dgm:pt>
    <dgm:pt modelId="{FAD82289-5186-4C07-AB91-88DDC5FD78D9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Fausses informations</a:t>
          </a:r>
        </a:p>
      </dgm:t>
    </dgm:pt>
    <dgm:pt modelId="{2C722A8B-B1B1-44DD-BA4F-26D8466EF40F}" type="parTrans" cxnId="{1098444F-02D0-41A3-8C32-4698E429CF70}">
      <dgm:prSet/>
      <dgm:spPr/>
      <dgm:t>
        <a:bodyPr/>
        <a:lstStyle/>
        <a:p>
          <a:endParaRPr lang="en-US"/>
        </a:p>
      </dgm:t>
    </dgm:pt>
    <dgm:pt modelId="{54ACFD6B-7388-4746-9332-15F89C00CF83}" type="sibTrans" cxnId="{1098444F-02D0-41A3-8C32-4698E429CF70}">
      <dgm:prSet/>
      <dgm:spPr/>
      <dgm:t>
        <a:bodyPr/>
        <a:lstStyle/>
        <a:p>
          <a:endParaRPr lang="en-US"/>
        </a:p>
      </dgm:t>
    </dgm:pt>
    <dgm:pt modelId="{BA883329-3D1F-4CB8-BA05-06C47E42E52E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Nécessite une diffusion </a:t>
          </a:r>
          <a:r>
            <a:rPr lang="en-US"/>
            <a:t>rapide et</a:t>
          </a:r>
          <a:r>
            <a:rPr lang="pl-PL"/>
            <a:t> </a:t>
          </a:r>
          <a:r>
            <a:rPr lang="en-US"/>
            <a:t>efficace</a:t>
          </a:r>
          <a:endParaRPr lang="en-US" dirty="0"/>
        </a:p>
      </dgm:t>
    </dgm:pt>
    <dgm:pt modelId="{E93728D4-0615-4E2F-B76C-B7ABD1007566}" type="sibTrans" cxnId="{1F51A569-79A0-4AD6-B702-4853175914DA}">
      <dgm:prSet/>
      <dgm:spPr/>
      <dgm:t>
        <a:bodyPr/>
        <a:lstStyle/>
        <a:p>
          <a:endParaRPr lang="en-US"/>
        </a:p>
      </dgm:t>
    </dgm:pt>
    <dgm:pt modelId="{93D9E9E7-F133-47A2-BECB-E215382F1627}" type="parTrans" cxnId="{1F51A569-79A0-4AD6-B702-4853175914DA}">
      <dgm:prSet/>
      <dgm:spPr/>
      <dgm:t>
        <a:bodyPr/>
        <a:lstStyle/>
        <a:p>
          <a:endParaRPr lang="en-US"/>
        </a:p>
      </dgm:t>
    </dgm:pt>
    <dgm:pt modelId="{DC69F04D-D860-4616-AF8B-91E2F7ADA58B}" type="pres">
      <dgm:prSet presAssocID="{D635CF7C-3DE6-4E60-8B86-9BA08CD68743}" presName="diagram" presStyleCnt="0">
        <dgm:presLayoutVars>
          <dgm:dir/>
          <dgm:resizeHandles val="exact"/>
        </dgm:presLayoutVars>
      </dgm:prSet>
      <dgm:spPr/>
    </dgm:pt>
    <dgm:pt modelId="{89B1B1F7-E0D8-4BFA-A52D-72B627EF18EE}" type="pres">
      <dgm:prSet presAssocID="{6C88F8EB-B7C2-4212-8853-1B338764D62E}" presName="node" presStyleLbl="node1" presStyleIdx="0" presStyleCnt="7" custLinFactNeighborX="402" custLinFactNeighborY="-45803">
        <dgm:presLayoutVars>
          <dgm:bulletEnabled val="1"/>
        </dgm:presLayoutVars>
      </dgm:prSet>
      <dgm:spPr/>
    </dgm:pt>
    <dgm:pt modelId="{46866C79-011B-49C9-A6CA-FCD1F2C57AA6}" type="pres">
      <dgm:prSet presAssocID="{F7264CD9-F7B8-4C32-9A9A-F64B22F3AFB2}" presName="sibTrans" presStyleCnt="0"/>
      <dgm:spPr/>
    </dgm:pt>
    <dgm:pt modelId="{9256733D-6F1C-40E3-87C0-A771FC4B65C8}" type="pres">
      <dgm:prSet presAssocID="{01ED1A73-031E-4924-9526-61B30FC44F01}" presName="node" presStyleLbl="node1" presStyleIdx="1" presStyleCnt="7" custLinFactNeighborX="-3199" custLinFactNeighborY="-41136">
        <dgm:presLayoutVars>
          <dgm:bulletEnabled val="1"/>
        </dgm:presLayoutVars>
      </dgm:prSet>
      <dgm:spPr/>
    </dgm:pt>
    <dgm:pt modelId="{134F846C-6B12-4A93-9920-E180D8221932}" type="pres">
      <dgm:prSet presAssocID="{B59DF1C9-DCF4-417E-80ED-F64A1FE7FE99}" presName="sibTrans" presStyleCnt="0"/>
      <dgm:spPr/>
    </dgm:pt>
    <dgm:pt modelId="{A120D170-677E-401E-8BA9-E299CD5878DA}" type="pres">
      <dgm:prSet presAssocID="{BA883329-3D1F-4CB8-BA05-06C47E42E52E}" presName="node" presStyleLbl="node1" presStyleIdx="2" presStyleCnt="7" custLinFactNeighborX="-7037" custLinFactNeighborY="-41136">
        <dgm:presLayoutVars>
          <dgm:bulletEnabled val="1"/>
        </dgm:presLayoutVars>
      </dgm:prSet>
      <dgm:spPr/>
    </dgm:pt>
    <dgm:pt modelId="{2703DF32-679A-42F8-A23C-4A4C0D5D60F7}" type="pres">
      <dgm:prSet presAssocID="{E93728D4-0615-4E2F-B76C-B7ABD1007566}" presName="sibTrans" presStyleCnt="0"/>
      <dgm:spPr/>
    </dgm:pt>
    <dgm:pt modelId="{FCD80387-3C6A-40C4-AC9A-2543FC3499D8}" type="pres">
      <dgm:prSet presAssocID="{5F3EADBA-8BAB-41AB-B48F-185FDCE53559}" presName="node" presStyleLbl="node1" presStyleIdx="3" presStyleCnt="7" custLinFactNeighborX="398" custLinFactNeighborY="-6089">
        <dgm:presLayoutVars>
          <dgm:bulletEnabled val="1"/>
        </dgm:presLayoutVars>
      </dgm:prSet>
      <dgm:spPr/>
    </dgm:pt>
    <dgm:pt modelId="{5ED6AED4-87D4-4F90-BA9E-3E7FA64D5264}" type="pres">
      <dgm:prSet presAssocID="{DA6661E1-F6B2-438E-AD05-8C6A9A656C66}" presName="sibTrans" presStyleCnt="0"/>
      <dgm:spPr/>
    </dgm:pt>
    <dgm:pt modelId="{05B2E317-1428-49C1-A66E-66F1109CFCA9}" type="pres">
      <dgm:prSet presAssocID="{A953A4AA-E3A9-4388-96EA-65A1FDA2055D}" presName="node" presStyleLbl="node1" presStyleIdx="4" presStyleCnt="7" custLinFactNeighborX="-1384" custLinFactNeighborY="-6089">
        <dgm:presLayoutVars>
          <dgm:bulletEnabled val="1"/>
        </dgm:presLayoutVars>
      </dgm:prSet>
      <dgm:spPr/>
    </dgm:pt>
    <dgm:pt modelId="{B78B1D48-D980-4512-85B3-DF50B5516B56}" type="pres">
      <dgm:prSet presAssocID="{DE86E012-6BE3-410A-B423-F0198BDC93AC}" presName="sibTrans" presStyleCnt="0"/>
      <dgm:spPr/>
    </dgm:pt>
    <dgm:pt modelId="{45F96211-84CD-4FF3-8F15-80042CA6CE6A}" type="pres">
      <dgm:prSet presAssocID="{296EBE64-A230-4740-8FC6-7E0253364E73}" presName="node" presStyleLbl="node1" presStyleIdx="5" presStyleCnt="7" custLinFactY="11026" custLinFactNeighborX="-54645" custLinFactNeighborY="100000">
        <dgm:presLayoutVars>
          <dgm:bulletEnabled val="1"/>
        </dgm:presLayoutVars>
      </dgm:prSet>
      <dgm:spPr/>
    </dgm:pt>
    <dgm:pt modelId="{009E610F-F1D0-46F2-812D-05BE925B8C5F}" type="pres">
      <dgm:prSet presAssocID="{996F9136-1293-4CCF-9346-E628D6797926}" presName="sibTrans" presStyleCnt="0"/>
      <dgm:spPr/>
    </dgm:pt>
    <dgm:pt modelId="{B58FF183-707A-4AD7-9726-E37B6E300F3A}" type="pres">
      <dgm:prSet presAssocID="{FAD82289-5186-4C07-AB91-88DDC5FD78D9}" presName="node" presStyleLbl="node1" presStyleIdx="6" presStyleCnt="7" custLinFactNeighborX="-53150" custLinFactNeighborY="-6325">
        <dgm:presLayoutVars>
          <dgm:bulletEnabled val="1"/>
        </dgm:presLayoutVars>
      </dgm:prSet>
      <dgm:spPr/>
    </dgm:pt>
  </dgm:ptLst>
  <dgm:cxnLst>
    <dgm:cxn modelId="{DD972C34-3E05-4C53-977E-84D60619B34C}" srcId="{D635CF7C-3DE6-4E60-8B86-9BA08CD68743}" destId="{A953A4AA-E3A9-4388-96EA-65A1FDA2055D}" srcOrd="4" destOrd="0" parTransId="{DC392E5D-7055-4B16-BFBA-9EE7ED6929E6}" sibTransId="{DE86E012-6BE3-410A-B423-F0198BDC93AC}"/>
    <dgm:cxn modelId="{FE85CA40-66FD-0B45-BF7A-F3D1316320AD}" type="presOf" srcId="{D635CF7C-3DE6-4E60-8B86-9BA08CD68743}" destId="{DC69F04D-D860-4616-AF8B-91E2F7ADA58B}" srcOrd="0" destOrd="0" presId="urn:microsoft.com/office/officeart/2005/8/layout/default#1"/>
    <dgm:cxn modelId="{3012AC41-35EF-A84D-A288-B0B0C443C3A8}" type="presOf" srcId="{296EBE64-A230-4740-8FC6-7E0253364E73}" destId="{45F96211-84CD-4FF3-8F15-80042CA6CE6A}" srcOrd="0" destOrd="0" presId="urn:microsoft.com/office/officeart/2005/8/layout/default#1"/>
    <dgm:cxn modelId="{D3CB7443-D505-0A4C-9E7D-4A611BF4231F}" type="presOf" srcId="{FAD82289-5186-4C07-AB91-88DDC5FD78D9}" destId="{B58FF183-707A-4AD7-9726-E37B6E300F3A}" srcOrd="0" destOrd="0" presId="urn:microsoft.com/office/officeart/2005/8/layout/default#1"/>
    <dgm:cxn modelId="{0EEA7764-B3B3-7C43-B6AE-726CF48161CF}" type="presOf" srcId="{5F3EADBA-8BAB-41AB-B48F-185FDCE53559}" destId="{FCD80387-3C6A-40C4-AC9A-2543FC3499D8}" srcOrd="0" destOrd="0" presId="urn:microsoft.com/office/officeart/2005/8/layout/default#1"/>
    <dgm:cxn modelId="{1F51A569-79A0-4AD6-B702-4853175914DA}" srcId="{D635CF7C-3DE6-4E60-8B86-9BA08CD68743}" destId="{BA883329-3D1F-4CB8-BA05-06C47E42E52E}" srcOrd="2" destOrd="0" parTransId="{93D9E9E7-F133-47A2-BECB-E215382F1627}" sibTransId="{E93728D4-0615-4E2F-B76C-B7ABD1007566}"/>
    <dgm:cxn modelId="{1098444F-02D0-41A3-8C32-4698E429CF70}" srcId="{D635CF7C-3DE6-4E60-8B86-9BA08CD68743}" destId="{FAD82289-5186-4C07-AB91-88DDC5FD78D9}" srcOrd="6" destOrd="0" parTransId="{2C722A8B-B1B1-44DD-BA4F-26D8466EF40F}" sibTransId="{54ACFD6B-7388-4746-9332-15F89C00CF83}"/>
    <dgm:cxn modelId="{20663775-E4CC-274D-BED5-062620C32C6A}" type="presOf" srcId="{A953A4AA-E3A9-4388-96EA-65A1FDA2055D}" destId="{05B2E317-1428-49C1-A66E-66F1109CFCA9}" srcOrd="0" destOrd="0" presId="urn:microsoft.com/office/officeart/2005/8/layout/default#1"/>
    <dgm:cxn modelId="{D7FA8480-3C08-46B9-ACE7-EE03B9603344}" srcId="{D635CF7C-3DE6-4E60-8B86-9BA08CD68743}" destId="{01ED1A73-031E-4924-9526-61B30FC44F01}" srcOrd="1" destOrd="0" parTransId="{FD2BC908-2E92-405F-ACF9-BBC7186889E6}" sibTransId="{B59DF1C9-DCF4-417E-80ED-F64A1FE7FE99}"/>
    <dgm:cxn modelId="{D171198B-5E24-45A7-9DBF-9F71E99DB437}" srcId="{D635CF7C-3DE6-4E60-8B86-9BA08CD68743}" destId="{296EBE64-A230-4740-8FC6-7E0253364E73}" srcOrd="5" destOrd="0" parTransId="{04DDF1E5-ECFD-442B-A485-C8B8DBD7C2AD}" sibTransId="{996F9136-1293-4CCF-9346-E628D6797926}"/>
    <dgm:cxn modelId="{75DBCDB8-E407-5340-B973-4A3BB7C952A9}" type="presOf" srcId="{BA883329-3D1F-4CB8-BA05-06C47E42E52E}" destId="{A120D170-677E-401E-8BA9-E299CD5878DA}" srcOrd="0" destOrd="0" presId="urn:microsoft.com/office/officeart/2005/8/layout/default#1"/>
    <dgm:cxn modelId="{287719C2-0D6D-7142-A2C0-47517CDB2086}" type="presOf" srcId="{01ED1A73-031E-4924-9526-61B30FC44F01}" destId="{9256733D-6F1C-40E3-87C0-A771FC4B65C8}" srcOrd="0" destOrd="0" presId="urn:microsoft.com/office/officeart/2005/8/layout/default#1"/>
    <dgm:cxn modelId="{B67763D0-E54E-4E99-9946-9E25E439BD95}" srcId="{D635CF7C-3DE6-4E60-8B86-9BA08CD68743}" destId="{6C88F8EB-B7C2-4212-8853-1B338764D62E}" srcOrd="0" destOrd="0" parTransId="{B3F37760-C1DA-452C-A0C4-5DBA1566E395}" sibTransId="{F7264CD9-F7B8-4C32-9A9A-F64B22F3AFB2}"/>
    <dgm:cxn modelId="{4A788BE7-081C-6C4B-9829-B71D4228F930}" type="presOf" srcId="{6C88F8EB-B7C2-4212-8853-1B338764D62E}" destId="{89B1B1F7-E0D8-4BFA-A52D-72B627EF18EE}" srcOrd="0" destOrd="0" presId="urn:microsoft.com/office/officeart/2005/8/layout/default#1"/>
    <dgm:cxn modelId="{05159BF0-4C72-440C-99C4-A651427F2B61}" srcId="{D635CF7C-3DE6-4E60-8B86-9BA08CD68743}" destId="{5F3EADBA-8BAB-41AB-B48F-185FDCE53559}" srcOrd="3" destOrd="0" parTransId="{DC6C7EE3-2173-43D0-B441-85453D2401DF}" sibTransId="{DA6661E1-F6B2-438E-AD05-8C6A9A656C66}"/>
    <dgm:cxn modelId="{E355502C-052D-6047-873D-537A4445ADD8}" type="presParOf" srcId="{DC69F04D-D860-4616-AF8B-91E2F7ADA58B}" destId="{89B1B1F7-E0D8-4BFA-A52D-72B627EF18EE}" srcOrd="0" destOrd="0" presId="urn:microsoft.com/office/officeart/2005/8/layout/default#1"/>
    <dgm:cxn modelId="{C4D1081E-1BE6-A24A-84BC-142AF86F14AD}" type="presParOf" srcId="{DC69F04D-D860-4616-AF8B-91E2F7ADA58B}" destId="{46866C79-011B-49C9-A6CA-FCD1F2C57AA6}" srcOrd="1" destOrd="0" presId="urn:microsoft.com/office/officeart/2005/8/layout/default#1"/>
    <dgm:cxn modelId="{223015D2-4E9C-BE49-8A92-5E9A7B12EC64}" type="presParOf" srcId="{DC69F04D-D860-4616-AF8B-91E2F7ADA58B}" destId="{9256733D-6F1C-40E3-87C0-A771FC4B65C8}" srcOrd="2" destOrd="0" presId="urn:microsoft.com/office/officeart/2005/8/layout/default#1"/>
    <dgm:cxn modelId="{72BEADEB-8D0C-024E-8ECB-C03EE49E3CF8}" type="presParOf" srcId="{DC69F04D-D860-4616-AF8B-91E2F7ADA58B}" destId="{134F846C-6B12-4A93-9920-E180D8221932}" srcOrd="3" destOrd="0" presId="urn:microsoft.com/office/officeart/2005/8/layout/default#1"/>
    <dgm:cxn modelId="{10ACD1A4-1D9D-AD40-AA13-9B086712753B}" type="presParOf" srcId="{DC69F04D-D860-4616-AF8B-91E2F7ADA58B}" destId="{A120D170-677E-401E-8BA9-E299CD5878DA}" srcOrd="4" destOrd="0" presId="urn:microsoft.com/office/officeart/2005/8/layout/default#1"/>
    <dgm:cxn modelId="{22E52702-E9EE-5145-8073-BFFDB5065251}" type="presParOf" srcId="{DC69F04D-D860-4616-AF8B-91E2F7ADA58B}" destId="{2703DF32-679A-42F8-A23C-4A4C0D5D60F7}" srcOrd="5" destOrd="0" presId="urn:microsoft.com/office/officeart/2005/8/layout/default#1"/>
    <dgm:cxn modelId="{7F7CD9FD-DF55-FA42-9B31-EA5DFFEFB1CE}" type="presParOf" srcId="{DC69F04D-D860-4616-AF8B-91E2F7ADA58B}" destId="{FCD80387-3C6A-40C4-AC9A-2543FC3499D8}" srcOrd="6" destOrd="0" presId="urn:microsoft.com/office/officeart/2005/8/layout/default#1"/>
    <dgm:cxn modelId="{ADDD43D9-90D3-C440-85D6-C74CC950194F}" type="presParOf" srcId="{DC69F04D-D860-4616-AF8B-91E2F7ADA58B}" destId="{5ED6AED4-87D4-4F90-BA9E-3E7FA64D5264}" srcOrd="7" destOrd="0" presId="urn:microsoft.com/office/officeart/2005/8/layout/default#1"/>
    <dgm:cxn modelId="{190CF5FB-8A3E-554D-B381-C77A6DE23D5F}" type="presParOf" srcId="{DC69F04D-D860-4616-AF8B-91E2F7ADA58B}" destId="{05B2E317-1428-49C1-A66E-66F1109CFCA9}" srcOrd="8" destOrd="0" presId="urn:microsoft.com/office/officeart/2005/8/layout/default#1"/>
    <dgm:cxn modelId="{DAB3122D-0A35-7546-B416-8051F02D3E0F}" type="presParOf" srcId="{DC69F04D-D860-4616-AF8B-91E2F7ADA58B}" destId="{B78B1D48-D980-4512-85B3-DF50B5516B56}" srcOrd="9" destOrd="0" presId="urn:microsoft.com/office/officeart/2005/8/layout/default#1"/>
    <dgm:cxn modelId="{DD7679E5-F6DB-5D4B-BDAF-A80055D9F696}" type="presParOf" srcId="{DC69F04D-D860-4616-AF8B-91E2F7ADA58B}" destId="{45F96211-84CD-4FF3-8F15-80042CA6CE6A}" srcOrd="10" destOrd="0" presId="urn:microsoft.com/office/officeart/2005/8/layout/default#1"/>
    <dgm:cxn modelId="{6EF924A4-7A24-824D-812D-DAF79B4CA5D5}" type="presParOf" srcId="{DC69F04D-D860-4616-AF8B-91E2F7ADA58B}" destId="{009E610F-F1D0-46F2-812D-05BE925B8C5F}" srcOrd="11" destOrd="0" presId="urn:microsoft.com/office/officeart/2005/8/layout/default#1"/>
    <dgm:cxn modelId="{A5576FC2-8AC2-D64F-B8CB-23E73204C303}" type="presParOf" srcId="{DC69F04D-D860-4616-AF8B-91E2F7ADA58B}" destId="{B58FF183-707A-4AD7-9726-E37B6E300F3A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2C8EE-EACC-4146-9844-6670BE733B39}">
      <dsp:nvSpPr>
        <dsp:cNvPr id="0" name=""/>
        <dsp:cNvSpPr/>
      </dsp:nvSpPr>
      <dsp:spPr>
        <a:xfrm>
          <a:off x="2938049" y="0"/>
          <a:ext cx="2353500" cy="2353500"/>
        </a:xfrm>
        <a:prstGeom prst="ellipse">
          <a:avLst/>
        </a:prstGeom>
        <a:solidFill>
          <a:srgbClr val="CC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70C0"/>
              </a:solidFill>
            </a:rPr>
            <a:t>Expertise</a:t>
          </a:r>
        </a:p>
      </dsp:txBody>
      <dsp:txXfrm>
        <a:off x="3209607" y="316817"/>
        <a:ext cx="1810385" cy="746783"/>
      </dsp:txXfrm>
    </dsp:sp>
    <dsp:sp modelId="{0E08B725-4DA2-403B-97C0-D41F28405328}">
      <dsp:nvSpPr>
        <dsp:cNvPr id="0" name=""/>
        <dsp:cNvSpPr/>
      </dsp:nvSpPr>
      <dsp:spPr>
        <a:xfrm>
          <a:off x="3979021" y="1086231"/>
          <a:ext cx="2353500" cy="2353500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2060"/>
              </a:solidFill>
            </a:rPr>
            <a:t>Bonne </a:t>
          </a:r>
          <a:r>
            <a:rPr lang="en-US" sz="1600" b="1" kern="1200" dirty="0">
              <a:solidFill>
                <a:srgbClr val="002060"/>
              </a:solidFill>
            </a:rPr>
            <a:t>réputation</a:t>
          </a:r>
        </a:p>
      </dsp:txBody>
      <dsp:txXfrm>
        <a:off x="5246290" y="1357788"/>
        <a:ext cx="905192" cy="1810385"/>
      </dsp:txXfrm>
    </dsp:sp>
    <dsp:sp modelId="{D39E74E9-6821-493F-8C98-3C6CE333CA82}">
      <dsp:nvSpPr>
        <dsp:cNvPr id="0" name=""/>
        <dsp:cNvSpPr/>
      </dsp:nvSpPr>
      <dsp:spPr>
        <a:xfrm>
          <a:off x="2938049" y="2127202"/>
          <a:ext cx="2353500" cy="23535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b="1" kern="1200" dirty="0">
            <a:solidFill>
              <a:srgbClr val="C00000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C00000"/>
              </a:solidFill>
            </a:rPr>
            <a:t>Identification</a:t>
          </a:r>
        </a:p>
      </dsp:txBody>
      <dsp:txXfrm>
        <a:off x="3209607" y="3417102"/>
        <a:ext cx="1810385" cy="746783"/>
      </dsp:txXfrm>
    </dsp:sp>
    <dsp:sp modelId="{CDF5A84D-CD10-4196-8C6D-D0869BA12223}">
      <dsp:nvSpPr>
        <dsp:cNvPr id="0" name=""/>
        <dsp:cNvSpPr/>
      </dsp:nvSpPr>
      <dsp:spPr>
        <a:xfrm>
          <a:off x="1897078" y="1086231"/>
          <a:ext cx="2353500" cy="2353500"/>
        </a:xfrm>
        <a:prstGeom prst="ellipse">
          <a:avLst/>
        </a:prstGeom>
        <a:solidFill>
          <a:srgbClr val="CC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2400" b="1" kern="1200" dirty="0">
              <a:solidFill>
                <a:srgbClr val="7030A0"/>
              </a:solidFill>
            </a:rPr>
            <a:t>Bonne </a:t>
          </a:r>
          <a:r>
            <a:rPr lang="en-US" sz="1600" b="1" kern="1200" dirty="0">
              <a:solidFill>
                <a:srgbClr val="7030A0"/>
              </a:solidFill>
            </a:rPr>
            <a:t>intention </a:t>
          </a:r>
        </a:p>
      </dsp:txBody>
      <dsp:txXfrm>
        <a:off x="2078116" y="1357788"/>
        <a:ext cx="905192" cy="1810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1B1F7-E0D8-4BFA-A52D-72B627EF18EE}">
      <dsp:nvSpPr>
        <dsp:cNvPr id="0" name=""/>
        <dsp:cNvSpPr/>
      </dsp:nvSpPr>
      <dsp:spPr>
        <a:xfrm>
          <a:off x="504156" y="0"/>
          <a:ext cx="2262336" cy="1357401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Forte </a:t>
          </a:r>
          <a:r>
            <a:rPr lang="en-US" sz="2100" kern="1200"/>
            <a:t>demande d’informations</a:t>
          </a:r>
          <a:endParaRPr lang="en-US" sz="2100" kern="1200" dirty="0"/>
        </a:p>
      </dsp:txBody>
      <dsp:txXfrm>
        <a:off x="504156" y="0"/>
        <a:ext cx="2262336" cy="1357401"/>
      </dsp:txXfrm>
    </dsp:sp>
    <dsp:sp modelId="{9256733D-6F1C-40E3-87C0-A771FC4B65C8}">
      <dsp:nvSpPr>
        <dsp:cNvPr id="0" name=""/>
        <dsp:cNvSpPr/>
      </dsp:nvSpPr>
      <dsp:spPr>
        <a:xfrm>
          <a:off x="2911259" y="0"/>
          <a:ext cx="2262336" cy="135740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Délai urgent</a:t>
          </a:r>
        </a:p>
      </dsp:txBody>
      <dsp:txXfrm>
        <a:off x="2911259" y="0"/>
        <a:ext cx="2262336" cy="1357401"/>
      </dsp:txXfrm>
    </dsp:sp>
    <dsp:sp modelId="{A120D170-677E-401E-8BA9-E299CD5878DA}">
      <dsp:nvSpPr>
        <dsp:cNvPr id="0" name=""/>
        <dsp:cNvSpPr/>
      </dsp:nvSpPr>
      <dsp:spPr>
        <a:xfrm>
          <a:off x="5313001" y="0"/>
          <a:ext cx="2262336" cy="1357401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Nécessite une diffusion </a:t>
          </a:r>
          <a:r>
            <a:rPr lang="en-US" sz="2100" kern="1200"/>
            <a:t>rapide et</a:t>
          </a:r>
          <a:r>
            <a:rPr lang="pl-PL" sz="2100" kern="1200"/>
            <a:t> </a:t>
          </a:r>
          <a:r>
            <a:rPr lang="en-US" sz="2100" kern="1200"/>
            <a:t>efficace</a:t>
          </a:r>
          <a:endParaRPr lang="en-US" sz="2100" kern="1200" dirty="0"/>
        </a:p>
      </dsp:txBody>
      <dsp:txXfrm>
        <a:off x="5313001" y="0"/>
        <a:ext cx="2262336" cy="1357401"/>
      </dsp:txXfrm>
    </dsp:sp>
    <dsp:sp modelId="{FCD80387-3C6A-40C4-AC9A-2543FC3499D8}">
      <dsp:nvSpPr>
        <dsp:cNvPr id="0" name=""/>
        <dsp:cNvSpPr/>
      </dsp:nvSpPr>
      <dsp:spPr>
        <a:xfrm>
          <a:off x="504065" y="1501628"/>
          <a:ext cx="2262336" cy="1357401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Utiliser les réseaux préférés des principaux publics</a:t>
          </a:r>
        </a:p>
      </dsp:txBody>
      <dsp:txXfrm>
        <a:off x="504065" y="1501628"/>
        <a:ext cx="2262336" cy="1357401"/>
      </dsp:txXfrm>
    </dsp:sp>
    <dsp:sp modelId="{05B2E317-1428-49C1-A66E-66F1109CFCA9}">
      <dsp:nvSpPr>
        <dsp:cNvPr id="0" name=""/>
        <dsp:cNvSpPr/>
      </dsp:nvSpPr>
      <dsp:spPr>
        <a:xfrm>
          <a:off x="2952321" y="1501628"/>
          <a:ext cx="2262336" cy="1357401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Réseaux de </a:t>
          </a:r>
          <a:r>
            <a:rPr lang="en-US" sz="2100" kern="1200"/>
            <a:t>partage d’informations </a:t>
          </a:r>
          <a:r>
            <a:rPr lang="en-US" sz="2100" kern="1200" dirty="0"/>
            <a:t>existants</a:t>
          </a:r>
        </a:p>
      </dsp:txBody>
      <dsp:txXfrm>
        <a:off x="2952321" y="1501628"/>
        <a:ext cx="2262336" cy="1357401"/>
      </dsp:txXfrm>
    </dsp:sp>
    <dsp:sp modelId="{45F96211-84CD-4FF3-8F15-80042CA6CE6A}">
      <dsp:nvSpPr>
        <dsp:cNvPr id="0" name=""/>
        <dsp:cNvSpPr/>
      </dsp:nvSpPr>
      <dsp:spPr>
        <a:xfrm>
          <a:off x="4235948" y="3091349"/>
          <a:ext cx="2262336" cy="1357401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Rumeurs</a:t>
          </a:r>
          <a:endParaRPr lang="en-US" sz="2100" kern="1200" dirty="0"/>
        </a:p>
      </dsp:txBody>
      <dsp:txXfrm>
        <a:off x="4235948" y="3091349"/>
        <a:ext cx="2262336" cy="1357401"/>
      </dsp:txXfrm>
    </dsp:sp>
    <dsp:sp modelId="{B58FF183-707A-4AD7-9726-E37B6E300F3A}">
      <dsp:nvSpPr>
        <dsp:cNvPr id="0" name=""/>
        <dsp:cNvSpPr/>
      </dsp:nvSpPr>
      <dsp:spPr>
        <a:xfrm>
          <a:off x="1781200" y="3082060"/>
          <a:ext cx="2262336" cy="1357401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Fausses informations</a:t>
          </a:r>
        </a:p>
      </dsp:txBody>
      <dsp:txXfrm>
        <a:off x="1781200" y="3082060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9F9B-43D5-477B-B027-E7CF758D91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03C1D-A3BD-442B-A928-A2702CD40E4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1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513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E6DBA0A-40AB-4653-B317-A6C24AD185D9}" type="slidenum">
              <a:rPr lang="en-US" sz="1200" smtClean="0">
                <a:solidFill>
                  <a:prstClr val="black"/>
                </a:solidFill>
              </a:rPr>
              <a:pPr eaLnBrk="1" hangingPunct="1"/>
              <a:t>10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183" y="4343326"/>
            <a:ext cx="5029635" cy="41131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cs typeface="Arial" charset="0"/>
              </a:rPr>
              <a:t>Lire...</a:t>
            </a:r>
          </a:p>
          <a:p>
            <a:pPr>
              <a:lnSpc>
                <a:spcPct val="90000"/>
              </a:lnSpc>
            </a:pPr>
            <a:endParaRPr lang="en-US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dirty="0" err="1">
                <a:latin typeface="Arial" charset="0"/>
                <a:cs typeface="Arial" charset="0"/>
              </a:rPr>
              <a:t>Slovic</a:t>
            </a:r>
            <a:r>
              <a:rPr lang="en-US" dirty="0">
                <a:latin typeface="Arial" charset="0"/>
                <a:cs typeface="Arial" charset="0"/>
              </a:rPr>
              <a:t>, Chess et </a:t>
            </a:r>
            <a:r>
              <a:rPr lang="en-US" dirty="0" err="1">
                <a:latin typeface="Arial" charset="0"/>
                <a:cs typeface="Arial" charset="0"/>
              </a:rPr>
              <a:t>Fischhoff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parvenus à </a:t>
            </a:r>
            <a:r>
              <a:rPr lang="en-US" dirty="0" err="1">
                <a:latin typeface="Arial" charset="0"/>
                <a:cs typeface="Arial" charset="0"/>
              </a:rPr>
              <a:t>ces</a:t>
            </a:r>
            <a:r>
              <a:rPr lang="en-US" dirty="0">
                <a:latin typeface="Arial" charset="0"/>
                <a:cs typeface="Arial" charset="0"/>
              </a:rPr>
              <a:t> conclusions après </a:t>
            </a:r>
            <a:r>
              <a:rPr lang="en-US" dirty="0" err="1">
                <a:latin typeface="Arial" charset="0"/>
                <a:cs typeface="Arial" charset="0"/>
              </a:rPr>
              <a:t>avoir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travaillé</a:t>
            </a:r>
            <a:r>
              <a:rPr lang="en-US" dirty="0">
                <a:latin typeface="Arial" charset="0"/>
                <a:cs typeface="Arial" charset="0"/>
              </a:rPr>
              <a:t> avec les </a:t>
            </a:r>
            <a:r>
              <a:rPr lang="en-US" dirty="0" err="1">
                <a:latin typeface="Arial" charset="0"/>
                <a:cs typeface="Arial" charset="0"/>
              </a:rPr>
              <a:t>communautés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situation de </a:t>
            </a:r>
            <a:r>
              <a:rPr lang="en-US" dirty="0" err="1">
                <a:latin typeface="Arial" charset="0"/>
                <a:cs typeface="Arial" charset="0"/>
              </a:rPr>
              <a:t>risque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dans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région</a:t>
            </a:r>
            <a:r>
              <a:rPr lang="en-US" dirty="0">
                <a:latin typeface="Arial" charset="0"/>
                <a:cs typeface="Arial" charset="0"/>
              </a:rPr>
              <a:t> du Nord-Est </a:t>
            </a:r>
            <a:r>
              <a:rPr lang="en-US" dirty="0" err="1">
                <a:latin typeface="Arial" charset="0"/>
                <a:cs typeface="Arial" charset="0"/>
              </a:rPr>
              <a:t>touchée</a:t>
            </a:r>
            <a:r>
              <a:rPr lang="en-US" dirty="0">
                <a:latin typeface="Arial" charset="0"/>
                <a:cs typeface="Arial" charset="0"/>
              </a:rPr>
              <a:t> par les sites </a:t>
            </a:r>
            <a:r>
              <a:rPr lang="en-US" dirty="0" err="1">
                <a:latin typeface="Arial" charset="0"/>
                <a:cs typeface="Arial" charset="0"/>
              </a:rPr>
              <a:t>contaminés</a:t>
            </a:r>
            <a:r>
              <a:rPr lang="en-US" dirty="0">
                <a:latin typeface="Arial" charset="0"/>
                <a:cs typeface="Arial" charset="0"/>
              </a:rPr>
              <a:t>. </a:t>
            </a:r>
            <a:r>
              <a:rPr lang="en-US" dirty="0" err="1">
                <a:latin typeface="Arial" charset="0"/>
                <a:cs typeface="Arial" charset="0"/>
              </a:rPr>
              <a:t>Leur</a:t>
            </a:r>
            <a:r>
              <a:rPr lang="en-US" dirty="0">
                <a:latin typeface="Arial" charset="0"/>
                <a:cs typeface="Arial" charset="0"/>
              </a:rPr>
              <a:t> travail fait </a:t>
            </a:r>
            <a:r>
              <a:rPr lang="en-US" dirty="0" err="1">
                <a:latin typeface="Arial" charset="0"/>
                <a:cs typeface="Arial" charset="0"/>
              </a:rPr>
              <a:t>partie</a:t>
            </a:r>
            <a:r>
              <a:rPr lang="en-US" dirty="0">
                <a:latin typeface="Arial" charset="0"/>
                <a:cs typeface="Arial" charset="0"/>
              </a:rPr>
              <a:t> des observations et </a:t>
            </a:r>
            <a:r>
              <a:rPr lang="en-US" dirty="0" err="1">
                <a:latin typeface="Arial" charset="0"/>
                <a:cs typeface="Arial" charset="0"/>
              </a:rPr>
              <a:t>oriente</a:t>
            </a:r>
            <a:r>
              <a:rPr lang="en-US" dirty="0">
                <a:latin typeface="Arial" charset="0"/>
                <a:cs typeface="Arial" charset="0"/>
              </a:rPr>
              <a:t> le travail de communication </a:t>
            </a:r>
            <a:r>
              <a:rPr lang="en-US" dirty="0" err="1">
                <a:latin typeface="Arial" charset="0"/>
                <a:cs typeface="Arial" charset="0"/>
              </a:rPr>
              <a:t>efficace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situation </a:t>
            </a:r>
            <a:r>
              <a:rPr lang="en-US" dirty="0" err="1">
                <a:latin typeface="Arial" charset="0"/>
                <a:cs typeface="Arial" charset="0"/>
              </a:rPr>
              <a:t>d’urgence</a:t>
            </a:r>
            <a:r>
              <a:rPr lang="en-US" dirty="0">
                <a:latin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4954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957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sv-SE">
                <a:latin typeface="Arial" charset="0"/>
                <a:cs typeface="Arial" charset="0"/>
              </a:rPr>
              <a:t>La diffusion d’informations ne se limite pas à diffuser des informations. </a:t>
            </a: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330E56-322E-4D5F-A531-1E2382C30EC8}" type="slidenum">
              <a:rPr lang="en-US" altLang="sv-SE" sz="1200" b="1" smtClean="0">
                <a:solidFill>
                  <a:prstClr val="black"/>
                </a:solidFill>
              </a:rPr>
              <a:pPr eaLnBrk="1" hangingPunct="1"/>
              <a:t>12</a:t>
            </a:fld>
            <a:endParaRPr lang="en-US" altLang="sv-SE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84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En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raison des fortes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contraintes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temps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liées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aux situations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d’urgence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, de la forte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demande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du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rôle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crucial des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conseils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des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avertissements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destinés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à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atténuer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une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menace,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il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est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indispensable de diffuser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manière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efficace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lors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crises graves de santé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publique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. Il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faut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identifier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très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tôt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rumeurs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fausses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gérer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manière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proactive. </a:t>
            </a:r>
          </a:p>
          <a:p>
            <a:pPr>
              <a:spcBef>
                <a:spcPct val="0"/>
              </a:spcBef>
            </a:pPr>
            <a:endParaRPr lang="en-US" altLang="sv-SE" i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Les relations avec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médias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masse constituent le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pilier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pour diffuser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efficacement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les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La radio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gagne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l’importance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dans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les situations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d’urgence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Il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est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plus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en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plus important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d’accéder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à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d’autres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sources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fiables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provenant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groupes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population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en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situation de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risque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. Il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s’agit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des nouveaux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réseaux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médiatiques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, des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réseaux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partage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d’informations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existants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et des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médias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non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traditionnels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La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mobilisation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sociale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est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parfois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la </a:t>
            </a:r>
            <a:r>
              <a:rPr lang="en-US" altLang="sv-SE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seule</a:t>
            </a:r>
            <a:r>
              <a:rPr lang="en-US" altLang="sv-SE" i="1" dirty="0">
                <a:solidFill>
                  <a:srgbClr val="002060"/>
                </a:solidFill>
                <a:latin typeface="Arial" charset="0"/>
                <a:cs typeface="Arial" charset="0"/>
              </a:rPr>
              <a:t> solution. </a:t>
            </a:r>
          </a:p>
          <a:p>
            <a:pPr>
              <a:spcBef>
                <a:spcPct val="0"/>
              </a:spcBef>
            </a:pPr>
            <a:endParaRPr lang="en-US" altLang="sv-SE" dirty="0">
              <a:latin typeface="Arial" charset="0"/>
              <a:cs typeface="Arial" charset="0"/>
            </a:endParaRPr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96910AD-40C4-4768-9CD5-16558BBB2701}" type="slidenum">
              <a:rPr lang="en-US" altLang="sv-SE" sz="1200" b="1" smtClean="0">
                <a:solidFill>
                  <a:prstClr val="black"/>
                </a:solidFill>
                <a:ea typeface="MS PGothic" pitchFamily="34" charset="-128"/>
              </a:rPr>
              <a:pPr eaLnBrk="1" hangingPunct="1"/>
              <a:t>13</a:t>
            </a:fld>
            <a:endParaRPr lang="en-US" altLang="sv-SE" sz="1200" b="1">
              <a:solidFill>
                <a:prstClr val="black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707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sv-SE">
                <a:latin typeface="Arial" charset="0"/>
                <a:cs typeface="Arial" charset="0"/>
              </a:rPr>
              <a:t>Pour communiquer les risques, n’oubliez pas les médias, les réseaux sociaux ainsi que la perception et l’indignation du public. Si vous ignorez ces éléments, vous en payerez le prix.</a:t>
            </a:r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DDCEEF-E9A2-4179-99A6-37A4382DAE84}" type="slidenum">
              <a:rPr lang="en-US" altLang="sv-SE" sz="1200" b="1" smtClean="0">
                <a:solidFill>
                  <a:prstClr val="black"/>
                </a:solidFill>
              </a:rPr>
              <a:pPr eaLnBrk="1" hangingPunct="1"/>
              <a:t>14</a:t>
            </a:fld>
            <a:endParaRPr lang="en-US" altLang="sv-SE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614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068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79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17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5413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00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721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954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120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304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8284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4918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84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7035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392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392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34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52513" y="685800"/>
            <a:ext cx="4572000" cy="3429000"/>
          </a:xfrm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sv-SE" dirty="0" err="1">
                <a:latin typeface="Arial" charset="0"/>
                <a:cs typeface="Arial" charset="0"/>
              </a:rPr>
              <a:t>Assurez-vous</a:t>
            </a:r>
            <a:r>
              <a:rPr lang="en-US" altLang="sv-SE" dirty="0">
                <a:latin typeface="Arial" charset="0"/>
                <a:cs typeface="Arial" charset="0"/>
              </a:rPr>
              <a:t> que </a:t>
            </a:r>
            <a:r>
              <a:rPr lang="en-US" altLang="sv-SE" dirty="0" err="1">
                <a:latin typeface="Arial" charset="0"/>
                <a:cs typeface="Arial" charset="0"/>
              </a:rPr>
              <a:t>vous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informations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sont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exactes</a:t>
            </a:r>
            <a:r>
              <a:rPr lang="en-US" altLang="sv-SE" dirty="0">
                <a:latin typeface="Arial" charset="0"/>
                <a:cs typeface="Arial" charset="0"/>
              </a:rPr>
              <a:t>,</a:t>
            </a:r>
            <a:r>
              <a:rPr lang="en-US" altLang="sv-SE" baseline="0" dirty="0">
                <a:latin typeface="Arial" charset="0"/>
                <a:cs typeface="Arial" charset="0"/>
              </a:rPr>
              <a:t> </a:t>
            </a:r>
            <a:r>
              <a:rPr lang="en-US" altLang="sv-SE" baseline="0" dirty="0" err="1">
                <a:latin typeface="Arial" charset="0"/>
                <a:cs typeface="Arial" charset="0"/>
              </a:rPr>
              <a:t>mais</a:t>
            </a:r>
            <a:r>
              <a:rPr lang="en-US" altLang="sv-SE" baseline="0" dirty="0">
                <a:latin typeface="Arial" charset="0"/>
                <a:cs typeface="Arial" charset="0"/>
              </a:rPr>
              <a:t> </a:t>
            </a:r>
            <a:r>
              <a:rPr lang="en-US" altLang="sv-SE" baseline="0" dirty="0" err="1">
                <a:latin typeface="Arial" charset="0"/>
                <a:cs typeface="Arial" charset="0"/>
              </a:rPr>
              <a:t>n’en</a:t>
            </a:r>
            <a:r>
              <a:rPr lang="en-US" altLang="sv-SE" baseline="0" dirty="0">
                <a:latin typeface="Arial" charset="0"/>
                <a:cs typeface="Arial" charset="0"/>
              </a:rPr>
              <a:t> </a:t>
            </a:r>
            <a:r>
              <a:rPr lang="en-US" altLang="sv-SE" baseline="0" dirty="0" err="1">
                <a:latin typeface="Arial" charset="0"/>
                <a:cs typeface="Arial" charset="0"/>
              </a:rPr>
              <a:t>négligez</a:t>
            </a:r>
            <a:r>
              <a:rPr lang="en-US" altLang="sv-SE" baseline="0" dirty="0">
                <a:latin typeface="Arial" charset="0"/>
                <a:cs typeface="Arial" charset="0"/>
              </a:rPr>
              <a:t> pas pour </a:t>
            </a:r>
            <a:r>
              <a:rPr lang="en-US" altLang="sv-SE" baseline="0" dirty="0" err="1">
                <a:latin typeface="Arial" charset="0"/>
                <a:cs typeface="Arial" charset="0"/>
              </a:rPr>
              <a:t>autant</a:t>
            </a:r>
            <a:r>
              <a:rPr lang="en-US" altLang="sv-SE" baseline="0" dirty="0">
                <a:latin typeface="Arial" charset="0"/>
                <a:cs typeface="Arial" charset="0"/>
              </a:rPr>
              <a:t> les </a:t>
            </a:r>
            <a:r>
              <a:rPr lang="en-US" altLang="sv-SE" baseline="0" dirty="0" err="1">
                <a:latin typeface="Arial" charset="0"/>
                <a:cs typeface="Arial" charset="0"/>
              </a:rPr>
              <a:t>autres</a:t>
            </a:r>
            <a:r>
              <a:rPr lang="en-US" altLang="sv-SE" baseline="0" dirty="0">
                <a:latin typeface="Arial" charset="0"/>
                <a:cs typeface="Arial" charset="0"/>
              </a:rPr>
              <a:t> bases de la communication. </a:t>
            </a:r>
            <a:r>
              <a:rPr lang="en-US" altLang="sv-SE" dirty="0">
                <a:latin typeface="Arial" charset="0"/>
                <a:cs typeface="Arial" charset="0"/>
              </a:rPr>
              <a:t>La </a:t>
            </a:r>
            <a:r>
              <a:rPr lang="en-US" altLang="sv-SE" dirty="0" err="1">
                <a:latin typeface="Arial" charset="0"/>
                <a:cs typeface="Arial" charset="0"/>
              </a:rPr>
              <a:t>confiance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dans</a:t>
            </a:r>
            <a:r>
              <a:rPr lang="en-US" altLang="sv-SE" dirty="0">
                <a:latin typeface="Arial" charset="0"/>
                <a:cs typeface="Arial" charset="0"/>
              </a:rPr>
              <a:t> les </a:t>
            </a:r>
            <a:r>
              <a:rPr lang="en-US" altLang="sv-SE" dirty="0" err="1">
                <a:latin typeface="Arial" charset="0"/>
                <a:cs typeface="Arial" charset="0"/>
              </a:rPr>
              <a:t>individus</a:t>
            </a:r>
            <a:r>
              <a:rPr lang="en-US" altLang="sv-SE" dirty="0">
                <a:latin typeface="Arial" charset="0"/>
                <a:cs typeface="Arial" charset="0"/>
              </a:rPr>
              <a:t> et les </a:t>
            </a:r>
            <a:r>
              <a:rPr lang="en-US" altLang="sv-SE" dirty="0" err="1">
                <a:latin typeface="Arial" charset="0"/>
                <a:cs typeface="Arial" charset="0"/>
              </a:rPr>
              <a:t>organismes</a:t>
            </a:r>
            <a:r>
              <a:rPr lang="en-US" altLang="sv-SE" baseline="0" dirty="0">
                <a:latin typeface="Arial" charset="0"/>
                <a:cs typeface="Arial" charset="0"/>
              </a:rPr>
              <a:t> </a:t>
            </a:r>
            <a:r>
              <a:rPr lang="en-US" altLang="sv-SE" baseline="0" dirty="0" err="1">
                <a:latin typeface="Arial" charset="0"/>
                <a:cs typeface="Arial" charset="0"/>
              </a:rPr>
              <a:t>est</a:t>
            </a:r>
            <a:r>
              <a:rPr lang="en-US" altLang="sv-SE" baseline="0" dirty="0">
                <a:latin typeface="Arial" charset="0"/>
                <a:cs typeface="Arial" charset="0"/>
              </a:rPr>
              <a:t> de loin </a:t>
            </a:r>
            <a:r>
              <a:rPr lang="en-US" altLang="sv-SE" baseline="0" dirty="0" err="1">
                <a:latin typeface="Arial" charset="0"/>
                <a:cs typeface="Arial" charset="0"/>
              </a:rPr>
              <a:t>considérée</a:t>
            </a:r>
            <a:r>
              <a:rPr lang="en-US" altLang="sv-SE" baseline="0" dirty="0">
                <a:latin typeface="Arial" charset="0"/>
                <a:cs typeface="Arial" charset="0"/>
              </a:rPr>
              <a:t> </a:t>
            </a:r>
            <a:r>
              <a:rPr lang="en-US" altLang="sv-SE" baseline="0" dirty="0" err="1">
                <a:latin typeface="Arial" charset="0"/>
                <a:cs typeface="Arial" charset="0"/>
              </a:rPr>
              <a:t>comme</a:t>
            </a:r>
            <a:r>
              <a:rPr lang="en-US" altLang="sv-SE" baseline="0" dirty="0">
                <a:latin typeface="Arial" charset="0"/>
                <a:cs typeface="Arial" charset="0"/>
              </a:rPr>
              <a:t> la </a:t>
            </a:r>
            <a:r>
              <a:rPr lang="en-US" altLang="sv-SE" baseline="0" dirty="0" err="1">
                <a:latin typeface="Arial" charset="0"/>
                <a:cs typeface="Arial" charset="0"/>
              </a:rPr>
              <a:t>composante</a:t>
            </a:r>
            <a:r>
              <a:rPr lang="en-US" altLang="sv-SE" baseline="0" dirty="0">
                <a:latin typeface="Arial" charset="0"/>
                <a:cs typeface="Arial" charset="0"/>
              </a:rPr>
              <a:t> la plus </a:t>
            </a:r>
            <a:r>
              <a:rPr lang="en-US" altLang="sv-SE" baseline="0" dirty="0" err="1">
                <a:latin typeface="Arial" charset="0"/>
                <a:cs typeface="Arial" charset="0"/>
              </a:rPr>
              <a:t>importante</a:t>
            </a:r>
            <a:r>
              <a:rPr lang="en-US" altLang="sv-SE" baseline="0" dirty="0">
                <a:latin typeface="Arial" charset="0"/>
                <a:cs typeface="Arial" charset="0"/>
              </a:rPr>
              <a:t> de la communication sur les </a:t>
            </a:r>
            <a:r>
              <a:rPr lang="en-US" altLang="sv-SE" baseline="0" dirty="0" err="1">
                <a:latin typeface="Arial" charset="0"/>
                <a:cs typeface="Arial" charset="0"/>
              </a:rPr>
              <a:t>risques</a:t>
            </a:r>
            <a:r>
              <a:rPr lang="en-US" altLang="sv-SE" baseline="0" dirty="0">
                <a:latin typeface="Arial" charset="0"/>
                <a:cs typeface="Arial" charset="0"/>
              </a:rPr>
              <a:t>.</a:t>
            </a:r>
            <a:endParaRPr lang="en-US" altLang="sv-SE" dirty="0">
              <a:latin typeface="Arial" charset="0"/>
              <a:cs typeface="Arial" charset="0"/>
            </a:endParaRPr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5D9EBA-3B3B-49D4-8EB9-BAE2F36F7C9D}" type="slidenum">
              <a:rPr lang="en-US" altLang="sv-SE" sz="1200" b="1" smtClean="0">
                <a:solidFill>
                  <a:prstClr val="black"/>
                </a:solidFill>
              </a:rPr>
              <a:pPr eaLnBrk="1" hangingPunct="1"/>
              <a:t>3</a:t>
            </a:fld>
            <a:endParaRPr lang="en-US" altLang="sv-SE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093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74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sv-SE" dirty="0">
                <a:latin typeface="Arial" charset="0"/>
                <a:cs typeface="Arial" charset="0"/>
              </a:rPr>
              <a:t>Pour </a:t>
            </a:r>
            <a:r>
              <a:rPr lang="en-US" altLang="sv-SE" dirty="0" err="1">
                <a:latin typeface="Arial" charset="0"/>
                <a:cs typeface="Arial" charset="0"/>
              </a:rPr>
              <a:t>résumer</a:t>
            </a:r>
            <a:r>
              <a:rPr lang="en-US" altLang="sv-SE" dirty="0">
                <a:latin typeface="Arial" charset="0"/>
                <a:cs typeface="Arial" charset="0"/>
              </a:rPr>
              <a:t> :</a:t>
            </a:r>
          </a:p>
          <a:p>
            <a:pPr>
              <a:spcBef>
                <a:spcPct val="0"/>
              </a:spcBef>
            </a:pPr>
            <a:r>
              <a:rPr lang="en-US" altLang="sv-SE" dirty="0">
                <a:latin typeface="Arial" charset="0"/>
                <a:cs typeface="Arial" charset="0"/>
              </a:rPr>
              <a:t>La perception </a:t>
            </a:r>
            <a:r>
              <a:rPr lang="en-US" altLang="sv-SE" dirty="0" err="1">
                <a:latin typeface="Arial" charset="0"/>
                <a:cs typeface="Arial" charset="0"/>
              </a:rPr>
              <a:t>joue</a:t>
            </a:r>
            <a:r>
              <a:rPr lang="en-US" altLang="sv-SE" dirty="0">
                <a:latin typeface="Arial" charset="0"/>
                <a:cs typeface="Arial" charset="0"/>
              </a:rPr>
              <a:t> un </a:t>
            </a:r>
            <a:r>
              <a:rPr lang="en-US" altLang="sv-SE" dirty="0" err="1">
                <a:latin typeface="Arial" charset="0"/>
                <a:cs typeface="Arial" charset="0"/>
              </a:rPr>
              <a:t>rôle</a:t>
            </a:r>
            <a:r>
              <a:rPr lang="en-US" altLang="sv-SE" dirty="0">
                <a:latin typeface="Arial" charset="0"/>
                <a:cs typeface="Arial" charset="0"/>
              </a:rPr>
              <a:t> important </a:t>
            </a:r>
            <a:r>
              <a:rPr lang="en-US" altLang="sv-SE" dirty="0" err="1">
                <a:latin typeface="Arial" charset="0"/>
                <a:cs typeface="Arial" charset="0"/>
              </a:rPr>
              <a:t>dans</a:t>
            </a:r>
            <a:r>
              <a:rPr lang="en-US" altLang="sv-SE" dirty="0">
                <a:latin typeface="Arial" charset="0"/>
                <a:cs typeface="Arial" charset="0"/>
              </a:rPr>
              <a:t> la communication sur les </a:t>
            </a:r>
            <a:r>
              <a:rPr lang="en-US" altLang="sv-SE" dirty="0" err="1">
                <a:latin typeface="Arial" charset="0"/>
                <a:cs typeface="Arial" charset="0"/>
              </a:rPr>
              <a:t>risques</a:t>
            </a:r>
            <a:r>
              <a:rPr lang="en-US" altLang="sv-SE" dirty="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altLang="sv-SE" dirty="0" err="1">
                <a:latin typeface="Arial" charset="0"/>
                <a:cs typeface="Arial" charset="0"/>
              </a:rPr>
              <a:t>Impliquez</a:t>
            </a:r>
            <a:r>
              <a:rPr lang="en-US" altLang="sv-SE" dirty="0">
                <a:latin typeface="Arial" charset="0"/>
                <a:cs typeface="Arial" charset="0"/>
              </a:rPr>
              <a:t> le public et ne </a:t>
            </a:r>
            <a:r>
              <a:rPr lang="en-US" altLang="sv-SE" dirty="0" err="1">
                <a:latin typeface="Arial" charset="0"/>
                <a:cs typeface="Arial" charset="0"/>
              </a:rPr>
              <a:t>vous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contentez</a:t>
            </a:r>
            <a:r>
              <a:rPr lang="en-US" altLang="sv-SE" dirty="0">
                <a:latin typeface="Arial" charset="0"/>
                <a:cs typeface="Arial" charset="0"/>
              </a:rPr>
              <a:t> pas de diffuser des </a:t>
            </a:r>
            <a:r>
              <a:rPr lang="en-US" altLang="sv-SE" dirty="0" err="1">
                <a:latin typeface="Arial" charset="0"/>
                <a:cs typeface="Arial" charset="0"/>
              </a:rPr>
              <a:t>informations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dans</a:t>
            </a:r>
            <a:r>
              <a:rPr lang="en-US" altLang="sv-SE" dirty="0">
                <a:latin typeface="Arial" charset="0"/>
                <a:cs typeface="Arial" charset="0"/>
              </a:rPr>
              <a:t> un </a:t>
            </a:r>
            <a:r>
              <a:rPr lang="en-US" altLang="sv-SE" dirty="0" err="1">
                <a:latin typeface="Arial" charset="0"/>
                <a:cs typeface="Arial" charset="0"/>
              </a:rPr>
              <a:t>seul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sens.</a:t>
            </a:r>
            <a:endParaRPr lang="en-US" altLang="sv-SE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altLang="sv-SE" dirty="0" err="1">
                <a:latin typeface="Arial" charset="0"/>
                <a:cs typeface="Arial" charset="0"/>
              </a:rPr>
              <a:t>Utilisez</a:t>
            </a:r>
            <a:r>
              <a:rPr lang="en-US" altLang="sv-SE" dirty="0">
                <a:latin typeface="Arial" charset="0"/>
                <a:cs typeface="Arial" charset="0"/>
              </a:rPr>
              <a:t> les </a:t>
            </a:r>
            <a:r>
              <a:rPr lang="en-US" altLang="sv-SE" dirty="0" err="1">
                <a:latin typeface="Arial" charset="0"/>
                <a:cs typeface="Arial" charset="0"/>
              </a:rPr>
              <a:t>plateformes</a:t>
            </a:r>
            <a:r>
              <a:rPr lang="en-US" altLang="sv-SE" dirty="0">
                <a:latin typeface="Arial" charset="0"/>
                <a:cs typeface="Arial" charset="0"/>
              </a:rPr>
              <a:t> que les gens </a:t>
            </a:r>
            <a:r>
              <a:rPr lang="en-US" altLang="sv-SE" dirty="0" err="1">
                <a:latin typeface="Arial" charset="0"/>
                <a:cs typeface="Arial" charset="0"/>
              </a:rPr>
              <a:t>utilisent</a:t>
            </a:r>
            <a:r>
              <a:rPr lang="en-US" altLang="sv-SE" dirty="0">
                <a:latin typeface="Arial" charset="0"/>
                <a:cs typeface="Arial" charset="0"/>
              </a:rPr>
              <a:t> déjà.</a:t>
            </a:r>
          </a:p>
          <a:p>
            <a:pPr>
              <a:spcBef>
                <a:spcPct val="0"/>
              </a:spcBef>
            </a:pPr>
            <a:r>
              <a:rPr lang="en-US" altLang="sv-SE" dirty="0" err="1">
                <a:latin typeface="Arial" charset="0"/>
                <a:cs typeface="Arial" charset="0"/>
              </a:rPr>
              <a:t>Soyez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cohérent</a:t>
            </a:r>
            <a:r>
              <a:rPr lang="en-US" altLang="sv-SE" dirty="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altLang="sv-SE" dirty="0" err="1">
                <a:latin typeface="Arial" charset="0"/>
                <a:cs typeface="Arial" charset="0"/>
              </a:rPr>
              <a:t>Soyez</a:t>
            </a:r>
            <a:r>
              <a:rPr lang="en-US" altLang="sv-SE" dirty="0">
                <a:latin typeface="Arial" charset="0"/>
                <a:cs typeface="Arial" charset="0"/>
              </a:rPr>
              <a:t> à </a:t>
            </a:r>
            <a:r>
              <a:rPr lang="en-US" altLang="sv-SE" dirty="0" err="1">
                <a:latin typeface="Arial" charset="0"/>
                <a:cs typeface="Arial" charset="0"/>
              </a:rPr>
              <a:t>l’écoute</a:t>
            </a:r>
            <a:r>
              <a:rPr lang="en-US" altLang="sv-SE" dirty="0">
                <a:latin typeface="Arial" charset="0"/>
                <a:cs typeface="Arial" charset="0"/>
              </a:rPr>
              <a:t> et </a:t>
            </a:r>
            <a:r>
              <a:rPr lang="en-US" altLang="sv-SE" dirty="0" err="1">
                <a:latin typeface="Arial" charset="0"/>
                <a:cs typeface="Arial" charset="0"/>
              </a:rPr>
              <a:t>montrez</a:t>
            </a:r>
            <a:r>
              <a:rPr lang="en-US" altLang="sv-SE" dirty="0">
                <a:latin typeface="Arial" charset="0"/>
                <a:cs typeface="Arial" charset="0"/>
              </a:rPr>
              <a:t> que </a:t>
            </a:r>
            <a:r>
              <a:rPr lang="en-US" altLang="sv-SE" dirty="0" err="1">
                <a:latin typeface="Arial" charset="0"/>
                <a:cs typeface="Arial" charset="0"/>
              </a:rPr>
              <a:t>vous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êtes</a:t>
            </a:r>
            <a:r>
              <a:rPr lang="en-US" altLang="sv-SE" dirty="0">
                <a:latin typeface="Arial" charset="0"/>
                <a:cs typeface="Arial" charset="0"/>
              </a:rPr>
              <a:t> </a:t>
            </a:r>
            <a:r>
              <a:rPr lang="en-US" altLang="sv-SE" dirty="0" err="1">
                <a:latin typeface="Arial" charset="0"/>
                <a:cs typeface="Arial" charset="0"/>
              </a:rPr>
              <a:t>concerné</a:t>
            </a:r>
            <a:r>
              <a:rPr lang="en-US" altLang="sv-SE" dirty="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</a:pPr>
            <a:endParaRPr lang="en-US" altLang="sv-SE" dirty="0">
              <a:latin typeface="Arial" charset="0"/>
              <a:cs typeface="Arial" charset="0"/>
            </a:endParaRPr>
          </a:p>
        </p:txBody>
      </p:sp>
      <p:sp>
        <p:nvSpPr>
          <p:cNvPr id="147460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sv-SE" sz="1200" b="1">
                <a:solidFill>
                  <a:prstClr val="black"/>
                </a:solidFill>
              </a:rPr>
              <a:t>Organisation mondiale de la Santé</a:t>
            </a:r>
          </a:p>
        </p:txBody>
      </p:sp>
      <p:sp>
        <p:nvSpPr>
          <p:cNvPr id="147461" name="Datumsplatzhalt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1D0D9-DC09-4061-A069-1539AE9B8391}" type="datetime3">
              <a:rPr lang="en-US" altLang="sv-SE" sz="1200" smtClean="0">
                <a:solidFill>
                  <a:prstClr val="black"/>
                </a:solidFill>
                <a:ea typeface="MS PGothic" pitchFamily="34" charset="-128"/>
              </a:rPr>
              <a:pPr eaLnBrk="1" hangingPunct="1"/>
              <a:t>13 June 2018</a:t>
            </a:fld>
            <a:endParaRPr lang="en-US" altLang="sv-SE" sz="1200">
              <a:solidFill>
                <a:prstClr val="black"/>
              </a:solidFill>
              <a:ea typeface="MS PGothic" pitchFamily="34" charset="-128"/>
            </a:endParaRPr>
          </a:p>
        </p:txBody>
      </p:sp>
      <p:sp>
        <p:nvSpPr>
          <p:cNvPr id="147462" name="Foliennummernplatzhalt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E68181-B84F-4EAF-9732-535C31045E04}" type="slidenum">
              <a:rPr lang="en-US" altLang="sv-SE" sz="1200" smtClean="0">
                <a:solidFill>
                  <a:prstClr val="black"/>
                </a:solidFill>
                <a:ea typeface="MS PGothic" pitchFamily="34" charset="-128"/>
              </a:rPr>
              <a:pPr eaLnBrk="1" hangingPunct="1"/>
              <a:t>37</a:t>
            </a:fld>
            <a:endParaRPr lang="en-US" altLang="sv-SE" sz="1200">
              <a:solidFill>
                <a:prstClr val="black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9967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v-SE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79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La bonne nouvelle, </a:t>
            </a:r>
            <a:r>
              <a:rPr lang="en-US" dirty="0" err="1">
                <a:latin typeface="Arial" charset="0"/>
                <a:cs typeface="Arial" charset="0"/>
              </a:rPr>
              <a:t>c’est</a:t>
            </a:r>
            <a:r>
              <a:rPr lang="en-US" dirty="0">
                <a:latin typeface="Arial" charset="0"/>
                <a:cs typeface="Arial" charset="0"/>
              </a:rPr>
              <a:t> que la </a:t>
            </a:r>
            <a:r>
              <a:rPr lang="en-US" dirty="0" err="1">
                <a:latin typeface="Arial" charset="0"/>
                <a:cs typeface="Arial" charset="0"/>
              </a:rPr>
              <a:t>partie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cruciale</a:t>
            </a:r>
            <a:r>
              <a:rPr lang="en-US" dirty="0">
                <a:latin typeface="Arial" charset="0"/>
                <a:cs typeface="Arial" charset="0"/>
              </a:rPr>
              <a:t> de la communication </a:t>
            </a:r>
            <a:r>
              <a:rPr lang="en-US" dirty="0" err="1">
                <a:latin typeface="Arial" charset="0"/>
                <a:cs typeface="Arial" charset="0"/>
              </a:rPr>
              <a:t>d’urgence</a:t>
            </a:r>
            <a:r>
              <a:rPr lang="en-US" dirty="0">
                <a:latin typeface="Arial" charset="0"/>
                <a:cs typeface="Arial" charset="0"/>
              </a:rPr>
              <a:t> a </a:t>
            </a:r>
            <a:r>
              <a:rPr lang="en-US" dirty="0" err="1">
                <a:latin typeface="Arial" charset="0"/>
                <a:cs typeface="Arial" charset="0"/>
              </a:rPr>
              <a:t>été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étudiée</a:t>
            </a:r>
            <a:r>
              <a:rPr lang="en-US" dirty="0">
                <a:latin typeface="Arial" charset="0"/>
                <a:cs typeface="Arial" charset="0"/>
              </a:rPr>
              <a:t> pendant plus de 2 500 </a:t>
            </a:r>
            <a:r>
              <a:rPr lang="en-US" dirty="0" err="1">
                <a:latin typeface="Arial" charset="0"/>
                <a:cs typeface="Arial" charset="0"/>
              </a:rPr>
              <a:t>ans</a:t>
            </a:r>
            <a:r>
              <a:rPr lang="en-US" dirty="0">
                <a:latin typeface="Arial" charset="0"/>
                <a:cs typeface="Arial" charset="0"/>
              </a:rPr>
              <a:t>, et </a:t>
            </a:r>
            <a:r>
              <a:rPr lang="en-US" dirty="0" err="1">
                <a:latin typeface="Arial" charset="0"/>
                <a:cs typeface="Arial" charset="0"/>
              </a:rPr>
              <a:t>remonte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d’après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l’on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sait</a:t>
            </a:r>
            <a:r>
              <a:rPr lang="en-US" dirty="0">
                <a:latin typeface="Arial" charset="0"/>
                <a:cs typeface="Arial" charset="0"/>
              </a:rPr>
              <a:t>, à </a:t>
            </a:r>
            <a:r>
              <a:rPr lang="en-US" dirty="0" err="1">
                <a:latin typeface="Arial" charset="0"/>
                <a:cs typeface="Arial" charset="0"/>
              </a:rPr>
              <a:t>Aristote</a:t>
            </a:r>
            <a:r>
              <a:rPr lang="en-US" dirty="0">
                <a:latin typeface="Arial" charset="0"/>
                <a:cs typeface="Arial" charset="0"/>
              </a:rPr>
              <a:t>, qui a </a:t>
            </a:r>
            <a:r>
              <a:rPr lang="en-US" dirty="0" err="1">
                <a:latin typeface="Arial" charset="0"/>
                <a:cs typeface="Arial" charset="0"/>
              </a:rPr>
              <a:t>défini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moralité</a:t>
            </a:r>
            <a:r>
              <a:rPr lang="en-US" dirty="0">
                <a:latin typeface="Arial" charset="0"/>
                <a:cs typeface="Arial" charset="0"/>
              </a:rPr>
              <a:t> (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crédibilité</a:t>
            </a:r>
            <a:r>
              <a:rPr lang="en-US" dirty="0">
                <a:latin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cs typeface="Arial" charset="0"/>
              </a:rPr>
              <a:t>comme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l’un</a:t>
            </a:r>
            <a:r>
              <a:rPr lang="en-US" dirty="0">
                <a:latin typeface="Arial" charset="0"/>
                <a:cs typeface="Arial" charset="0"/>
              </a:rPr>
              <a:t> des 3 </a:t>
            </a:r>
            <a:r>
              <a:rPr lang="en-US" dirty="0" err="1">
                <a:latin typeface="Arial" charset="0"/>
                <a:cs typeface="Arial" charset="0"/>
              </a:rPr>
              <a:t>éléments</a:t>
            </a:r>
            <a:r>
              <a:rPr lang="en-US" dirty="0">
                <a:latin typeface="Arial" charset="0"/>
                <a:cs typeface="Arial" charset="0"/>
              </a:rPr>
              <a:t> de persuasion les plus </a:t>
            </a:r>
            <a:r>
              <a:rPr lang="en-US" dirty="0" err="1">
                <a:latin typeface="Arial" charset="0"/>
                <a:cs typeface="Arial" charset="0"/>
              </a:rPr>
              <a:t>importants</a:t>
            </a:r>
            <a:r>
              <a:rPr lang="en-US" dirty="0">
                <a:latin typeface="Arial" charset="0"/>
                <a:cs typeface="Arial" charset="0"/>
              </a:rPr>
              <a:t> ; les </a:t>
            </a:r>
            <a:r>
              <a:rPr lang="en-US" dirty="0" err="1">
                <a:latin typeface="Arial" charset="0"/>
                <a:cs typeface="Arial" charset="0"/>
              </a:rPr>
              <a:t>deux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autres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étant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logique</a:t>
            </a:r>
            <a:r>
              <a:rPr lang="en-US" dirty="0">
                <a:latin typeface="Arial" charset="0"/>
                <a:cs typeface="Arial" charset="0"/>
              </a:rPr>
              <a:t> et </a:t>
            </a:r>
            <a:r>
              <a:rPr lang="en-US" dirty="0" err="1">
                <a:latin typeface="Arial" charset="0"/>
                <a:cs typeface="Arial" charset="0"/>
              </a:rPr>
              <a:t>l’émotion</a:t>
            </a:r>
            <a:r>
              <a:rPr lang="en-US" dirty="0">
                <a:latin typeface="Arial" charset="0"/>
                <a:cs typeface="Arial" charset="0"/>
              </a:rPr>
              <a:t>.</a:t>
            </a:r>
          </a:p>
          <a:p>
            <a:r>
              <a:rPr lang="en-US" dirty="0">
                <a:latin typeface="Arial" charset="0"/>
                <a:cs typeface="Arial" charset="0"/>
              </a:rPr>
              <a:t>Les concepts </a:t>
            </a:r>
            <a:r>
              <a:rPr lang="en-US" dirty="0" err="1">
                <a:latin typeface="Arial" charset="0"/>
                <a:cs typeface="Arial" charset="0"/>
              </a:rPr>
              <a:t>s’intègrent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dans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ces</a:t>
            </a:r>
            <a:r>
              <a:rPr lang="en-US" dirty="0">
                <a:latin typeface="Arial" charset="0"/>
                <a:cs typeface="Arial" charset="0"/>
              </a:rPr>
              <a:t> 4 </a:t>
            </a:r>
            <a:r>
              <a:rPr lang="en-US" dirty="0" err="1">
                <a:latin typeface="Arial" charset="0"/>
                <a:cs typeface="Arial" charset="0"/>
              </a:rPr>
              <a:t>domaines</a:t>
            </a:r>
            <a:r>
              <a:rPr lang="en-US" dirty="0">
                <a:latin typeface="Arial" charset="0"/>
                <a:cs typeface="Arial" charset="0"/>
              </a:rPr>
              <a:t> de perceptions du public </a:t>
            </a:r>
            <a:r>
              <a:rPr lang="en-US" dirty="0" err="1">
                <a:latin typeface="Arial" charset="0"/>
                <a:cs typeface="Arial" charset="0"/>
              </a:rPr>
              <a:t>auquel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votre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agence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vos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porte</a:t>
            </a:r>
            <a:r>
              <a:rPr lang="en-US" dirty="0">
                <a:latin typeface="Arial" charset="0"/>
                <a:cs typeface="Arial" charset="0"/>
              </a:rPr>
              <a:t>-parole et les </a:t>
            </a:r>
            <a:r>
              <a:rPr lang="en-US" dirty="0" err="1">
                <a:latin typeface="Arial" charset="0"/>
                <a:cs typeface="Arial" charset="0"/>
              </a:rPr>
              <a:t>autres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représentants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adressez</a:t>
            </a:r>
            <a:r>
              <a:rPr lang="en-US" dirty="0">
                <a:latin typeface="Arial" charset="0"/>
                <a:cs typeface="Arial" charset="0"/>
              </a:rPr>
              <a:t>. (</a:t>
            </a:r>
            <a:r>
              <a:rPr lang="en-US" dirty="0" err="1">
                <a:latin typeface="Arial" charset="0"/>
                <a:cs typeface="Arial" charset="0"/>
              </a:rPr>
              <a:t>cliquer</a:t>
            </a:r>
            <a:r>
              <a:rPr lang="en-US" dirty="0">
                <a:latin typeface="Arial" charset="0"/>
                <a:cs typeface="Arial" charset="0"/>
              </a:rPr>
              <a:t>)</a:t>
            </a:r>
          </a:p>
          <a:p>
            <a:r>
              <a:rPr lang="en-US" dirty="0" err="1">
                <a:latin typeface="Arial" charset="0"/>
                <a:cs typeface="Arial" charset="0"/>
              </a:rPr>
              <a:t>Êtes-vous</a:t>
            </a:r>
            <a:r>
              <a:rPr lang="en-US" dirty="0">
                <a:latin typeface="Arial" charset="0"/>
                <a:cs typeface="Arial" charset="0"/>
              </a:rPr>
              <a:t> un expert ? </a:t>
            </a:r>
            <a:r>
              <a:rPr lang="en-US" dirty="0" err="1">
                <a:latin typeface="Arial" charset="0"/>
                <a:cs typeface="Arial" charset="0"/>
              </a:rPr>
              <a:t>Votre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agence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sait-elle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qu’elle</a:t>
            </a:r>
            <a:r>
              <a:rPr lang="en-US" dirty="0">
                <a:latin typeface="Arial" charset="0"/>
                <a:cs typeface="Arial" charset="0"/>
              </a:rPr>
              <a:t> fait ? </a:t>
            </a:r>
            <a:r>
              <a:rPr lang="en-US" dirty="0" err="1">
                <a:latin typeface="Arial" charset="0"/>
                <a:cs typeface="Arial" charset="0"/>
              </a:rPr>
              <a:t>Sait-elle</a:t>
            </a:r>
            <a:r>
              <a:rPr lang="en-US" dirty="0">
                <a:latin typeface="Arial" charset="0"/>
                <a:cs typeface="Arial" charset="0"/>
              </a:rPr>
              <a:t> comment </a:t>
            </a:r>
            <a:r>
              <a:rPr lang="en-US" dirty="0" err="1">
                <a:latin typeface="Arial" charset="0"/>
                <a:cs typeface="Arial" charset="0"/>
              </a:rPr>
              <a:t>régler</a:t>
            </a:r>
            <a:r>
              <a:rPr lang="en-US" dirty="0">
                <a:latin typeface="Arial" charset="0"/>
                <a:cs typeface="Arial" charset="0"/>
              </a:rPr>
              <a:t> le </a:t>
            </a:r>
            <a:r>
              <a:rPr lang="en-US" dirty="0" err="1">
                <a:latin typeface="Arial" charset="0"/>
                <a:cs typeface="Arial" charset="0"/>
              </a:rPr>
              <a:t>problème</a:t>
            </a:r>
            <a:r>
              <a:rPr lang="en-US" dirty="0">
                <a:latin typeface="Arial" charset="0"/>
                <a:cs typeface="Arial" charset="0"/>
              </a:rPr>
              <a:t> ? </a:t>
            </a:r>
            <a:r>
              <a:rPr lang="en-US" dirty="0" err="1">
                <a:latin typeface="Arial" charset="0"/>
                <a:cs typeface="Arial" charset="0"/>
              </a:rPr>
              <a:t>Êtes-vous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d’accord</a:t>
            </a:r>
            <a:r>
              <a:rPr lang="en-US" dirty="0">
                <a:latin typeface="Arial" charset="0"/>
                <a:cs typeface="Arial" charset="0"/>
              </a:rPr>
              <a:t> avec les </a:t>
            </a:r>
            <a:r>
              <a:rPr lang="en-US" dirty="0" err="1">
                <a:latin typeface="Arial" charset="0"/>
                <a:cs typeface="Arial" charset="0"/>
              </a:rPr>
              <a:t>autres</a:t>
            </a:r>
            <a:r>
              <a:rPr lang="en-US" dirty="0">
                <a:latin typeface="Arial" charset="0"/>
                <a:cs typeface="Arial" charset="0"/>
              </a:rPr>
              <a:t> experts et </a:t>
            </a:r>
            <a:r>
              <a:rPr lang="en-US" dirty="0" err="1">
                <a:latin typeface="Arial" charset="0"/>
                <a:cs typeface="Arial" charset="0"/>
              </a:rPr>
              <a:t>agences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connus</a:t>
            </a:r>
            <a:r>
              <a:rPr lang="en-US" dirty="0">
                <a:latin typeface="Arial" charset="0"/>
                <a:cs typeface="Arial" charset="0"/>
              </a:rPr>
              <a:t> ?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d’autres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termes</a:t>
            </a:r>
            <a:r>
              <a:rPr lang="en-US" dirty="0">
                <a:latin typeface="Arial" charset="0"/>
                <a:cs typeface="Arial" charset="0"/>
              </a:rPr>
              <a:t> : </a:t>
            </a:r>
            <a:r>
              <a:rPr lang="en-US" dirty="0" err="1">
                <a:latin typeface="Arial" charset="0"/>
                <a:cs typeface="Arial" charset="0"/>
              </a:rPr>
              <a:t>Vos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connaissances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sont-elles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suffisantes</a:t>
            </a:r>
            <a:r>
              <a:rPr lang="en-US" dirty="0">
                <a:latin typeface="Arial" charset="0"/>
                <a:cs typeface="Arial" charset="0"/>
              </a:rPr>
              <a:t> pour que </a:t>
            </a:r>
            <a:r>
              <a:rPr lang="en-US" dirty="0" err="1">
                <a:latin typeface="Arial" charset="0"/>
                <a:cs typeface="Arial" charset="0"/>
              </a:rPr>
              <a:t>l’on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fasse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confiance</a:t>
            </a:r>
            <a:r>
              <a:rPr lang="en-US" dirty="0">
                <a:latin typeface="Arial" charset="0"/>
                <a:cs typeface="Arial" charset="0"/>
              </a:rPr>
              <a:t> ? Les perceptions sur </a:t>
            </a:r>
            <a:r>
              <a:rPr lang="en-US" dirty="0" err="1">
                <a:latin typeface="Arial" charset="0"/>
                <a:cs typeface="Arial" charset="0"/>
              </a:rPr>
              <a:t>votre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réputation</a:t>
            </a:r>
            <a:r>
              <a:rPr lang="en-US" dirty="0">
                <a:latin typeface="Arial" charset="0"/>
                <a:cs typeface="Arial" charset="0"/>
              </a:rPr>
              <a:t> et </a:t>
            </a:r>
            <a:r>
              <a:rPr lang="en-US" dirty="0" err="1">
                <a:latin typeface="Arial" charset="0"/>
                <a:cs typeface="Arial" charset="0"/>
              </a:rPr>
              <a:t>celle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votre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agence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s’appuient</a:t>
            </a:r>
            <a:r>
              <a:rPr lang="en-US" dirty="0">
                <a:latin typeface="Arial" charset="0"/>
                <a:cs typeface="Arial" charset="0"/>
              </a:rPr>
              <a:t> sur la </a:t>
            </a:r>
            <a:r>
              <a:rPr lang="en-US" dirty="0" err="1">
                <a:latin typeface="Arial" charset="0"/>
                <a:cs typeface="Arial" charset="0"/>
              </a:rPr>
              <a:t>sincérité</a:t>
            </a:r>
            <a:r>
              <a:rPr lang="en-US" dirty="0">
                <a:latin typeface="Arial" charset="0"/>
                <a:cs typeface="Arial" charset="0"/>
              </a:rPr>
              <a:t> et la </a:t>
            </a:r>
            <a:r>
              <a:rPr lang="en-US" dirty="0" err="1">
                <a:latin typeface="Arial" charset="0"/>
                <a:cs typeface="Arial" charset="0"/>
              </a:rPr>
              <a:t>fiabilité</a:t>
            </a:r>
            <a:r>
              <a:rPr lang="en-US" dirty="0">
                <a:latin typeface="Arial" charset="0"/>
                <a:cs typeface="Arial" charset="0"/>
              </a:rPr>
              <a:t>. </a:t>
            </a:r>
            <a:r>
              <a:rPr lang="en-US" dirty="0" err="1">
                <a:latin typeface="Arial" charset="0"/>
                <a:cs typeface="Arial" charset="0"/>
              </a:rPr>
              <a:t>Vos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connaissances</a:t>
            </a:r>
            <a:r>
              <a:rPr lang="en-US" dirty="0">
                <a:latin typeface="Arial" charset="0"/>
                <a:cs typeface="Arial" charset="0"/>
              </a:rPr>
              <a:t> ne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pas </a:t>
            </a:r>
            <a:r>
              <a:rPr lang="en-US" dirty="0" err="1">
                <a:latin typeface="Arial" charset="0"/>
                <a:cs typeface="Arial" charset="0"/>
              </a:rPr>
              <a:t>suffisantes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devez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aussi</a:t>
            </a:r>
            <a:r>
              <a:rPr lang="en-US" dirty="0">
                <a:latin typeface="Arial" charset="0"/>
                <a:cs typeface="Arial" charset="0"/>
              </a:rPr>
              <a:t> faire part de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savez</a:t>
            </a:r>
            <a:r>
              <a:rPr lang="en-US" dirty="0">
                <a:latin typeface="Arial" charset="0"/>
                <a:cs typeface="Arial" charset="0"/>
              </a:rPr>
              <a:t> aux publics </a:t>
            </a:r>
            <a:r>
              <a:rPr lang="en-US" dirty="0" err="1">
                <a:latin typeface="Arial" charset="0"/>
                <a:cs typeface="Arial" charset="0"/>
              </a:rPr>
              <a:t>concernés</a:t>
            </a:r>
            <a:r>
              <a:rPr lang="en-US" dirty="0">
                <a:latin typeface="Arial" charset="0"/>
                <a:cs typeface="Arial" charset="0"/>
              </a:rPr>
              <a:t> et aux </a:t>
            </a:r>
            <a:r>
              <a:rPr lang="en-US" dirty="0" err="1">
                <a:latin typeface="Arial" charset="0"/>
                <a:cs typeface="Arial" charset="0"/>
              </a:rPr>
              <a:t>autres</a:t>
            </a:r>
            <a:r>
              <a:rPr lang="en-US" dirty="0">
                <a:latin typeface="Arial" charset="0"/>
                <a:cs typeface="Arial" charset="0"/>
              </a:rPr>
              <a:t> parties </a:t>
            </a:r>
            <a:r>
              <a:rPr lang="en-US" dirty="0" err="1">
                <a:latin typeface="Arial" charset="0"/>
                <a:cs typeface="Arial" charset="0"/>
              </a:rPr>
              <a:t>prenantes</a:t>
            </a:r>
            <a:r>
              <a:rPr lang="en-US" dirty="0">
                <a:latin typeface="Arial" charset="0"/>
                <a:cs typeface="Arial" charset="0"/>
              </a:rPr>
              <a:t>. Il ne </a:t>
            </a:r>
            <a:r>
              <a:rPr lang="en-US" dirty="0" err="1">
                <a:latin typeface="Arial" charset="0"/>
                <a:cs typeface="Arial" charset="0"/>
              </a:rPr>
              <a:t>s’agit</a:t>
            </a:r>
            <a:r>
              <a:rPr lang="en-US" dirty="0">
                <a:latin typeface="Arial" charset="0"/>
                <a:cs typeface="Arial" charset="0"/>
              </a:rPr>
              <a:t> pas que </a:t>
            </a:r>
            <a:r>
              <a:rPr lang="en-US" dirty="0" err="1">
                <a:latin typeface="Arial" charset="0"/>
                <a:cs typeface="Arial" charset="0"/>
              </a:rPr>
              <a:t>d’éviter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mentir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êtes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tenu</a:t>
            </a:r>
            <a:r>
              <a:rPr lang="en-US" dirty="0">
                <a:latin typeface="Arial" charset="0"/>
                <a:cs typeface="Arial" charset="0"/>
              </a:rPr>
              <a:t> de ne pas </a:t>
            </a:r>
            <a:r>
              <a:rPr lang="en-US" dirty="0" err="1">
                <a:latin typeface="Arial" charset="0"/>
                <a:cs typeface="Arial" charset="0"/>
              </a:rPr>
              <a:t>cacher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vérité</a:t>
            </a:r>
            <a:r>
              <a:rPr lang="en-US" dirty="0">
                <a:latin typeface="Arial" charset="0"/>
                <a:cs typeface="Arial" charset="0"/>
              </a:rPr>
              <a:t> par omission.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devez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également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tenir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promesses</a:t>
            </a:r>
            <a:r>
              <a:rPr lang="en-US" dirty="0">
                <a:latin typeface="Arial" charset="0"/>
                <a:cs typeface="Arial" charset="0"/>
              </a:rPr>
              <a:t>. Si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avez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promis</a:t>
            </a:r>
            <a:r>
              <a:rPr lang="en-US" dirty="0">
                <a:latin typeface="Arial" charset="0"/>
                <a:cs typeface="Arial" charset="0"/>
              </a:rPr>
              <a:t> de donner des </a:t>
            </a:r>
            <a:r>
              <a:rPr lang="en-US" dirty="0" err="1">
                <a:latin typeface="Arial" charset="0"/>
                <a:cs typeface="Arial" charset="0"/>
              </a:rPr>
              <a:t>informations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aujourd’hui</a:t>
            </a:r>
            <a:r>
              <a:rPr lang="en-US" dirty="0">
                <a:latin typeface="Arial" charset="0"/>
                <a:cs typeface="Arial" charset="0"/>
              </a:rPr>
              <a:t> à midi, </a:t>
            </a:r>
            <a:r>
              <a:rPr lang="en-US" dirty="0" err="1">
                <a:latin typeface="Arial" charset="0"/>
                <a:cs typeface="Arial" charset="0"/>
              </a:rPr>
              <a:t>il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vaut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mieux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cette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conférence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presse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ait</a:t>
            </a:r>
            <a:r>
              <a:rPr lang="en-US" dirty="0">
                <a:latin typeface="Arial" charset="0"/>
                <a:cs typeface="Arial" charset="0"/>
              </a:rPr>
              <a:t> lieu. </a:t>
            </a:r>
            <a:r>
              <a:rPr lang="en-US" dirty="0" err="1">
                <a:latin typeface="Arial" charset="0"/>
                <a:cs typeface="Arial" charset="0"/>
              </a:rPr>
              <a:t>L’identification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est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clé</a:t>
            </a:r>
            <a:r>
              <a:rPr lang="en-US" dirty="0">
                <a:latin typeface="Arial" charset="0"/>
                <a:cs typeface="Arial" charset="0"/>
              </a:rPr>
              <a:t>. </a:t>
            </a:r>
            <a:r>
              <a:rPr lang="en-US" dirty="0" err="1">
                <a:latin typeface="Arial" charset="0"/>
                <a:cs typeface="Arial" charset="0"/>
              </a:rPr>
              <a:t>Répondez</a:t>
            </a:r>
            <a:r>
              <a:rPr lang="en-US" dirty="0">
                <a:latin typeface="Arial" charset="0"/>
                <a:cs typeface="Arial" charset="0"/>
              </a:rPr>
              <a:t> aux questions : </a:t>
            </a:r>
            <a:r>
              <a:rPr lang="en-US" dirty="0" err="1">
                <a:latin typeface="Arial" charset="0"/>
                <a:cs typeface="Arial" charset="0"/>
              </a:rPr>
              <a:t>Puis</a:t>
            </a:r>
            <a:r>
              <a:rPr lang="en-US" dirty="0">
                <a:latin typeface="Arial" charset="0"/>
                <a:cs typeface="Arial" charset="0"/>
              </a:rPr>
              <a:t>-je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faire </a:t>
            </a:r>
            <a:r>
              <a:rPr lang="en-US" dirty="0" err="1">
                <a:latin typeface="Arial" charset="0"/>
                <a:cs typeface="Arial" charset="0"/>
              </a:rPr>
              <a:t>confiance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puisque</a:t>
            </a:r>
            <a:r>
              <a:rPr lang="en-US" dirty="0">
                <a:latin typeface="Arial" charset="0"/>
                <a:cs typeface="Arial" charset="0"/>
              </a:rPr>
              <a:t> nous </a:t>
            </a:r>
            <a:r>
              <a:rPr lang="en-US" dirty="0" err="1">
                <a:latin typeface="Arial" charset="0"/>
                <a:cs typeface="Arial" charset="0"/>
              </a:rPr>
              <a:t>sommes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semblables</a:t>
            </a:r>
            <a:r>
              <a:rPr lang="en-US" dirty="0">
                <a:latin typeface="Arial" charset="0"/>
                <a:cs typeface="Arial" charset="0"/>
              </a:rPr>
              <a:t> (nous </a:t>
            </a:r>
            <a:r>
              <a:rPr lang="en-US" dirty="0" err="1">
                <a:latin typeface="Arial" charset="0"/>
                <a:cs typeface="Arial" charset="0"/>
              </a:rPr>
              <a:t>faisons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toujours</a:t>
            </a:r>
            <a:r>
              <a:rPr lang="en-US" dirty="0">
                <a:latin typeface="Arial" charset="0"/>
                <a:cs typeface="Arial" charset="0"/>
              </a:rPr>
              <a:t> plus </a:t>
            </a:r>
            <a:r>
              <a:rPr lang="en-US" dirty="0" err="1">
                <a:latin typeface="Arial" charset="0"/>
                <a:cs typeface="Arial" charset="0"/>
              </a:rPr>
              <a:t>confiance</a:t>
            </a:r>
            <a:r>
              <a:rPr lang="en-US" dirty="0">
                <a:latin typeface="Arial" charset="0"/>
                <a:cs typeface="Arial" charset="0"/>
              </a:rPr>
              <a:t> aux </a:t>
            </a:r>
            <a:r>
              <a:rPr lang="en-US" dirty="0" err="1">
                <a:latin typeface="Arial" charset="0"/>
                <a:cs typeface="Arial" charset="0"/>
              </a:rPr>
              <a:t>personnes</a:t>
            </a:r>
            <a:r>
              <a:rPr lang="en-US" dirty="0">
                <a:latin typeface="Arial" charset="0"/>
                <a:cs typeface="Arial" charset="0"/>
              </a:rPr>
              <a:t> qui </a:t>
            </a:r>
            <a:r>
              <a:rPr lang="en-US" dirty="0" err="1">
                <a:latin typeface="Arial" charset="0"/>
                <a:cs typeface="Arial" charset="0"/>
              </a:rPr>
              <a:t>partagent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nos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valeurs</a:t>
            </a:r>
            <a:r>
              <a:rPr lang="en-US" dirty="0">
                <a:latin typeface="Arial" charset="0"/>
                <a:cs typeface="Arial" charset="0"/>
              </a:rPr>
              <a:t> et </a:t>
            </a:r>
            <a:r>
              <a:rPr lang="en-US" dirty="0" err="1">
                <a:latin typeface="Arial" charset="0"/>
                <a:cs typeface="Arial" charset="0"/>
              </a:rPr>
              <a:t>nos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expériences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qu’à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celles</a:t>
            </a:r>
            <a:r>
              <a:rPr lang="en-US" dirty="0">
                <a:latin typeface="Arial" charset="0"/>
                <a:cs typeface="Arial" charset="0"/>
              </a:rPr>
              <a:t> qui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très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différentes</a:t>
            </a:r>
            <a:r>
              <a:rPr lang="en-US" dirty="0">
                <a:latin typeface="Arial" charset="0"/>
                <a:cs typeface="Arial" charset="0"/>
              </a:rPr>
              <a:t> de nous) ? </a:t>
            </a:r>
            <a:r>
              <a:rPr lang="en-US" dirty="0" err="1">
                <a:latin typeface="Arial" charset="0"/>
                <a:cs typeface="Arial" charset="0"/>
              </a:rPr>
              <a:t>Êtes-vous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bien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intentionné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envers</a:t>
            </a:r>
            <a:r>
              <a:rPr lang="en-US" dirty="0">
                <a:latin typeface="Arial" charset="0"/>
                <a:cs typeface="Arial" charset="0"/>
              </a:rPr>
              <a:t> les </a:t>
            </a:r>
            <a:r>
              <a:rPr lang="en-US" dirty="0" err="1">
                <a:latin typeface="Arial" charset="0"/>
                <a:cs typeface="Arial" charset="0"/>
              </a:rPr>
              <a:t>personnes</a:t>
            </a:r>
            <a:r>
              <a:rPr lang="en-US" dirty="0">
                <a:latin typeface="Arial" charset="0"/>
                <a:cs typeface="Arial" charset="0"/>
              </a:rPr>
              <a:t> qui </a:t>
            </a:r>
            <a:r>
              <a:rPr lang="en-US" dirty="0" err="1">
                <a:latin typeface="Arial" charset="0"/>
                <a:cs typeface="Arial" charset="0"/>
              </a:rPr>
              <a:t>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peur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qui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blessées</a:t>
            </a:r>
            <a:r>
              <a:rPr lang="en-US" dirty="0">
                <a:latin typeface="Arial" charset="0"/>
                <a:cs typeface="Arial" charset="0"/>
              </a:rPr>
              <a:t> ? </a:t>
            </a:r>
            <a:r>
              <a:rPr lang="en-US" dirty="0" err="1">
                <a:latin typeface="Arial" charset="0"/>
                <a:cs typeface="Arial" charset="0"/>
              </a:rPr>
              <a:t>Elles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doivent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avoir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l’impression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préoccupez</a:t>
            </a:r>
            <a:r>
              <a:rPr lang="en-US" dirty="0">
                <a:latin typeface="Arial" charset="0"/>
                <a:cs typeface="Arial" charset="0"/>
              </a:rPr>
              <a:t> plus </a:t>
            </a:r>
            <a:r>
              <a:rPr lang="en-US" dirty="0" err="1">
                <a:latin typeface="Arial" charset="0"/>
                <a:cs typeface="Arial" charset="0"/>
              </a:rPr>
              <a:t>d’elles</a:t>
            </a:r>
            <a:r>
              <a:rPr lang="en-US" dirty="0">
                <a:latin typeface="Arial" charset="0"/>
                <a:cs typeface="Arial" charset="0"/>
              </a:rPr>
              <a:t> que de </a:t>
            </a:r>
            <a:r>
              <a:rPr lang="en-US" dirty="0" err="1">
                <a:latin typeface="Arial" charset="0"/>
                <a:cs typeface="Arial" charset="0"/>
              </a:rPr>
              <a:t>votre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intérêt</a:t>
            </a:r>
            <a:r>
              <a:rPr lang="en-US" dirty="0">
                <a:latin typeface="Arial" charset="0"/>
                <a:cs typeface="Arial" charset="0"/>
              </a:rPr>
              <a:t> et surtout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comprenez</a:t>
            </a:r>
            <a:r>
              <a:rPr lang="en-US" dirty="0">
                <a:latin typeface="Arial" charset="0"/>
                <a:cs typeface="Arial" charset="0"/>
              </a:rPr>
              <a:t> et </a:t>
            </a:r>
            <a:r>
              <a:rPr lang="en-US" dirty="0" err="1">
                <a:latin typeface="Arial" charset="0"/>
                <a:cs typeface="Arial" charset="0"/>
              </a:rPr>
              <a:t>gérez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leurs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inquiétudes</a:t>
            </a:r>
            <a:r>
              <a:rPr lang="en-US" dirty="0">
                <a:latin typeface="Arial" charset="0"/>
                <a:cs typeface="Arial" charset="0"/>
              </a:rPr>
              <a:t> (</a:t>
            </a:r>
            <a:r>
              <a:rPr lang="en-US" dirty="0" err="1">
                <a:latin typeface="Arial" charset="0"/>
                <a:cs typeface="Arial" charset="0"/>
              </a:rPr>
              <a:t>elles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doivent</a:t>
            </a:r>
            <a:r>
              <a:rPr lang="en-US" dirty="0">
                <a:latin typeface="Arial" charset="0"/>
                <a:cs typeface="Arial" charset="0"/>
              </a:rPr>
              <a:t> savoir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intéressez</a:t>
            </a:r>
            <a:r>
              <a:rPr lang="en-US" dirty="0">
                <a:latin typeface="Arial" charset="0"/>
                <a:cs typeface="Arial" charset="0"/>
              </a:rPr>
              <a:t> à </a:t>
            </a:r>
            <a:r>
              <a:rPr lang="en-US" dirty="0" err="1">
                <a:latin typeface="Arial" charset="0"/>
                <a:cs typeface="Arial" charset="0"/>
              </a:rPr>
              <a:t>elles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avant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s’intéresser</a:t>
            </a:r>
            <a:r>
              <a:rPr lang="en-US" dirty="0">
                <a:latin typeface="Arial" charset="0"/>
                <a:cs typeface="Arial" charset="0"/>
              </a:rPr>
              <a:t> à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dites</a:t>
            </a:r>
            <a:r>
              <a:rPr lang="en-US" dirty="0">
                <a:latin typeface="Arial" charset="0"/>
                <a:cs typeface="Arial" charset="0"/>
              </a:rPr>
              <a:t>). </a:t>
            </a:r>
          </a:p>
          <a:p>
            <a:r>
              <a:rPr lang="en-US" dirty="0">
                <a:latin typeface="Arial" charset="0"/>
                <a:cs typeface="Arial" charset="0"/>
              </a:rPr>
              <a:t>Les </a:t>
            </a:r>
            <a:r>
              <a:rPr lang="en-US" dirty="0" err="1">
                <a:latin typeface="Arial" charset="0"/>
                <a:cs typeface="Arial" charset="0"/>
              </a:rPr>
              <a:t>protocoles</a:t>
            </a:r>
            <a:r>
              <a:rPr lang="en-US" dirty="0">
                <a:latin typeface="Arial" charset="0"/>
                <a:cs typeface="Arial" charset="0"/>
              </a:rPr>
              <a:t> à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sujet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notamment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l’empathie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dans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notre</a:t>
            </a:r>
            <a:r>
              <a:rPr lang="en-US" dirty="0">
                <a:latin typeface="Arial" charset="0"/>
                <a:cs typeface="Arial" charset="0"/>
              </a:rPr>
              <a:t> communication, </a:t>
            </a:r>
            <a:r>
              <a:rPr lang="en-US" dirty="0" err="1">
                <a:latin typeface="Arial" charset="0"/>
                <a:cs typeface="Arial" charset="0"/>
              </a:rPr>
              <a:t>s’appuient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donc</a:t>
            </a:r>
            <a:r>
              <a:rPr lang="en-US" dirty="0">
                <a:latin typeface="Arial" charset="0"/>
                <a:cs typeface="Arial" charset="0"/>
              </a:rPr>
              <a:t> sur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concept de bonne intention. Pour conserver </a:t>
            </a:r>
            <a:r>
              <a:rPr lang="en-US" dirty="0" err="1">
                <a:latin typeface="Arial" charset="0"/>
                <a:cs typeface="Arial" charset="0"/>
              </a:rPr>
              <a:t>sa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crédibilité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d’expert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il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est</a:t>
            </a:r>
            <a:r>
              <a:rPr lang="en-US" dirty="0">
                <a:latin typeface="Arial" charset="0"/>
                <a:cs typeface="Arial" charset="0"/>
              </a:rPr>
              <a:t> indispensable d’être </a:t>
            </a:r>
            <a:r>
              <a:rPr lang="en-US" dirty="0" err="1">
                <a:latin typeface="Arial" charset="0"/>
                <a:cs typeface="Arial" charset="0"/>
              </a:rPr>
              <a:t>cohérent</a:t>
            </a:r>
            <a:r>
              <a:rPr lang="en-US" dirty="0">
                <a:latin typeface="Arial" charset="0"/>
                <a:cs typeface="Arial" charset="0"/>
              </a:rPr>
              <a:t> avec les </a:t>
            </a:r>
            <a:r>
              <a:rPr lang="en-US" dirty="0" err="1">
                <a:latin typeface="Arial" charset="0"/>
                <a:cs typeface="Arial" charset="0"/>
              </a:rPr>
              <a:t>autres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organismes</a:t>
            </a:r>
            <a:r>
              <a:rPr lang="en-US" dirty="0">
                <a:latin typeface="Arial" charset="0"/>
                <a:cs typeface="Arial" charset="0"/>
              </a:rPr>
              <a:t>. Si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changez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recommandations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dans</a:t>
            </a:r>
            <a:r>
              <a:rPr lang="en-US" dirty="0">
                <a:latin typeface="Arial" charset="0"/>
                <a:cs typeface="Arial" charset="0"/>
              </a:rPr>
              <a:t> le temps (</a:t>
            </a:r>
            <a:r>
              <a:rPr lang="en-US" dirty="0" err="1">
                <a:latin typeface="Arial" charset="0"/>
                <a:cs typeface="Arial" charset="0"/>
              </a:rPr>
              <a:t>comme</a:t>
            </a:r>
            <a:r>
              <a:rPr lang="en-US" dirty="0">
                <a:latin typeface="Arial" charset="0"/>
                <a:cs typeface="Arial" charset="0"/>
              </a:rPr>
              <a:t> nous </a:t>
            </a:r>
            <a:r>
              <a:rPr lang="en-US" dirty="0" err="1">
                <a:latin typeface="Arial" charset="0"/>
                <a:cs typeface="Arial" charset="0"/>
              </a:rPr>
              <a:t>l’avons</a:t>
            </a:r>
            <a:r>
              <a:rPr lang="en-US" dirty="0">
                <a:latin typeface="Arial" charset="0"/>
                <a:cs typeface="Arial" charset="0"/>
              </a:rPr>
              <a:t> fait avec les </a:t>
            </a:r>
            <a:r>
              <a:rPr lang="en-US" dirty="0" err="1">
                <a:latin typeface="Arial" charset="0"/>
                <a:cs typeface="Arial" charset="0"/>
              </a:rPr>
              <a:t>médicaments</a:t>
            </a:r>
            <a:r>
              <a:rPr lang="en-US" dirty="0">
                <a:latin typeface="Arial" charset="0"/>
                <a:cs typeface="Arial" charset="0"/>
              </a:rPr>
              <a:t> pour </a:t>
            </a:r>
            <a:r>
              <a:rPr lang="en-US" dirty="0" err="1">
                <a:latin typeface="Arial" charset="0"/>
                <a:cs typeface="Arial" charset="0"/>
              </a:rPr>
              <a:t>l’anthrax</a:t>
            </a:r>
            <a:r>
              <a:rPr lang="en-US" dirty="0">
                <a:latin typeface="Arial" charset="0"/>
                <a:cs typeface="Arial" charset="0"/>
              </a:rPr>
              <a:t>),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allez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perdre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confiance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vos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interlocuteurs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parce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donnerez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l’impression</a:t>
            </a:r>
            <a:r>
              <a:rPr lang="en-US" dirty="0">
                <a:latin typeface="Arial" charset="0"/>
                <a:cs typeface="Arial" charset="0"/>
              </a:rPr>
              <a:t> d’être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faute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traiter</a:t>
            </a:r>
            <a:r>
              <a:rPr lang="en-US" dirty="0">
                <a:latin typeface="Arial" charset="0"/>
                <a:cs typeface="Arial" charset="0"/>
              </a:rPr>
              <a:t> les </a:t>
            </a:r>
            <a:r>
              <a:rPr lang="en-US" dirty="0" err="1">
                <a:latin typeface="Arial" charset="0"/>
                <a:cs typeface="Arial" charset="0"/>
              </a:rPr>
              <a:t>groupes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manière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différence</a:t>
            </a:r>
            <a:r>
              <a:rPr lang="en-US" dirty="0">
                <a:latin typeface="Arial" charset="0"/>
                <a:cs typeface="Arial" charset="0"/>
              </a:rPr>
              <a:t> (</a:t>
            </a:r>
            <a:r>
              <a:rPr lang="en-US" dirty="0" err="1">
                <a:latin typeface="Arial" charset="0"/>
                <a:cs typeface="Arial" charset="0"/>
              </a:rPr>
              <a:t>attaque</a:t>
            </a:r>
            <a:r>
              <a:rPr lang="en-US" dirty="0">
                <a:latin typeface="Arial" charset="0"/>
                <a:cs typeface="Arial" charset="0"/>
              </a:rPr>
              <a:t> sur </a:t>
            </a:r>
            <a:r>
              <a:rPr lang="en-US" dirty="0" err="1">
                <a:latin typeface="Arial" charset="0"/>
                <a:cs typeface="Arial" charset="0"/>
              </a:rPr>
              <a:t>l’expertise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la bonne intention). </a:t>
            </a:r>
            <a:r>
              <a:rPr lang="en-US" dirty="0" err="1">
                <a:latin typeface="Arial" charset="0"/>
                <a:cs typeface="Arial" charset="0"/>
              </a:rPr>
              <a:t>Même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si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plupart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ces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étapes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naturelles</a:t>
            </a:r>
            <a:r>
              <a:rPr lang="en-US" dirty="0">
                <a:latin typeface="Arial" charset="0"/>
                <a:cs typeface="Arial" charset="0"/>
              </a:rPr>
              <a:t> pour un grand </a:t>
            </a:r>
            <a:r>
              <a:rPr lang="en-US" dirty="0" err="1">
                <a:latin typeface="Arial" charset="0"/>
                <a:cs typeface="Arial" charset="0"/>
              </a:rPr>
              <a:t>nombre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d’entre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vous</a:t>
            </a:r>
            <a:r>
              <a:rPr lang="en-US" dirty="0">
                <a:latin typeface="Arial" charset="0"/>
                <a:cs typeface="Arial" charset="0"/>
              </a:rPr>
              <a:t>. Les </a:t>
            </a:r>
            <a:r>
              <a:rPr lang="en-US" dirty="0" err="1">
                <a:latin typeface="Arial" charset="0"/>
                <a:cs typeface="Arial" charset="0"/>
              </a:rPr>
              <a:t>différents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organismes</a:t>
            </a:r>
            <a:r>
              <a:rPr lang="en-US" baseline="0" dirty="0">
                <a:latin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cs typeface="Arial" charset="0"/>
              </a:rPr>
              <a:t>les </a:t>
            </a:r>
            <a:r>
              <a:rPr lang="en-US" dirty="0" err="1">
                <a:latin typeface="Arial" charset="0"/>
                <a:cs typeface="Arial" charset="0"/>
              </a:rPr>
              <a:t>enfreignent</a:t>
            </a:r>
            <a:r>
              <a:rPr lang="en-US" dirty="0">
                <a:latin typeface="Arial" charset="0"/>
                <a:cs typeface="Arial" charset="0"/>
              </a:rPr>
              <a:t> sans </a:t>
            </a:r>
            <a:r>
              <a:rPr lang="en-US" dirty="0" err="1">
                <a:latin typeface="Arial" charset="0"/>
                <a:cs typeface="Arial" charset="0"/>
              </a:rPr>
              <a:t>arrêt</a:t>
            </a:r>
            <a:r>
              <a:rPr lang="en-US" dirty="0">
                <a:latin typeface="Arial" charset="0"/>
                <a:cs typeface="Arial" charset="0"/>
              </a:rPr>
              <a:t>. </a:t>
            </a:r>
            <a:r>
              <a:rPr lang="en-US" dirty="0" err="1">
                <a:latin typeface="Arial" charset="0"/>
                <a:cs typeface="Arial" charset="0"/>
              </a:rPr>
              <a:t>Examinons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cela</a:t>
            </a:r>
            <a:r>
              <a:rPr lang="en-US" dirty="0"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57B1A3-26B8-43BB-9B8A-546DC3930401}" type="slidenum">
              <a:rPr lang="en-US" sz="1200" smtClean="0">
                <a:solidFill>
                  <a:prstClr val="black"/>
                </a:solidFill>
              </a:rPr>
              <a:pPr eaLnBrk="1" hangingPunct="1"/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09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2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Il est indispensable de se rappeler que nous devons comprendre comment le public et les médias perçoivent un risque, notamment lorsque nous sommes sous pression pour gérer une situation </a:t>
            </a:r>
            <a:r>
              <a:rPr lang="en-US" dirty="0" err="1"/>
              <a:t>d’urgence</a:t>
            </a:r>
            <a:r>
              <a:rPr lang="en-US" dirty="0"/>
              <a:t>. Cela dépend des facteurs suivants 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La connaissance du risque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S’il</a:t>
            </a:r>
            <a:r>
              <a:rPr lang="en-US" dirty="0"/>
              <a:t> </a:t>
            </a:r>
            <a:r>
              <a:rPr lang="en-US" dirty="0" err="1"/>
              <a:t>s’agit</a:t>
            </a:r>
            <a:r>
              <a:rPr lang="en-US" dirty="0"/>
              <a:t> d’un risque volontaire ou non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Leurs histoire et expérience personnelles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Les valeurs culturelles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Si le risque est mortel ou non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S’il</a:t>
            </a:r>
            <a:r>
              <a:rPr lang="en-US" dirty="0"/>
              <a:t> touche les enfants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Leur réaction – indignation, peur, indifférence ?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Etc.</a:t>
            </a:r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AF5B10D-1673-4797-9714-F9AD3822051B}" type="slidenum">
              <a:rPr lang="en-US" altLang="sv-SE" sz="1200" b="1" smtClean="0">
                <a:solidFill>
                  <a:prstClr val="black"/>
                </a:solidFill>
              </a:rPr>
              <a:pPr eaLnBrk="1" hangingPunct="1"/>
              <a:t>7</a:t>
            </a:fld>
            <a:endParaRPr lang="en-US" altLang="sv-SE" sz="12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98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ED446F4-4FB1-4F8C-A7E8-4F136631E945}" type="slidenum">
              <a:rPr lang="en-US" sz="1200" smtClean="0">
                <a:solidFill>
                  <a:prstClr val="black"/>
                </a:solidFill>
              </a:rPr>
              <a:pPr eaLnBrk="1" hangingPunct="1"/>
              <a:t>8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183" y="4343326"/>
            <a:ext cx="5029635" cy="41131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Ce </a:t>
            </a:r>
            <a:r>
              <a:rPr lang="en-US" dirty="0" err="1">
                <a:latin typeface="Arial" charset="0"/>
                <a:cs typeface="Arial" charset="0"/>
              </a:rPr>
              <a:t>modèle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permet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d’expliquer</a:t>
            </a:r>
            <a:r>
              <a:rPr lang="en-US" dirty="0">
                <a:latin typeface="Arial" charset="0"/>
                <a:cs typeface="Arial" charset="0"/>
              </a:rPr>
              <a:t> les raisons. La base de </a:t>
            </a:r>
            <a:r>
              <a:rPr lang="en-US" dirty="0" err="1">
                <a:latin typeface="Arial" charset="0"/>
                <a:cs typeface="Arial" charset="0"/>
              </a:rPr>
              <a:t>connaissances</a:t>
            </a:r>
            <a:r>
              <a:rPr lang="en-US" baseline="0" dirty="0">
                <a:latin typeface="Arial" charset="0"/>
                <a:cs typeface="Arial" charset="0"/>
              </a:rPr>
              <a:t> que </a:t>
            </a:r>
            <a:r>
              <a:rPr lang="en-US" dirty="0">
                <a:latin typeface="Arial" charset="0"/>
                <a:cs typeface="Arial" charset="0"/>
              </a:rPr>
              <a:t>le CDC </a:t>
            </a:r>
            <a:r>
              <a:rPr lang="en-US" dirty="0" err="1">
                <a:latin typeface="Arial" charset="0"/>
                <a:cs typeface="Arial" charset="0"/>
              </a:rPr>
              <a:t>aélaboré</a:t>
            </a:r>
            <a:r>
              <a:rPr lang="en-US" dirty="0">
                <a:latin typeface="Arial" charset="0"/>
                <a:cs typeface="Arial" charset="0"/>
              </a:rPr>
              <a:t> pour </a:t>
            </a:r>
            <a:r>
              <a:rPr lang="en-US" dirty="0" err="1">
                <a:latin typeface="Arial" charset="0"/>
                <a:cs typeface="Arial" charset="0"/>
              </a:rPr>
              <a:t>faciliter</a:t>
            </a:r>
            <a:r>
              <a:rPr lang="en-US" dirty="0">
                <a:latin typeface="Arial" charset="0"/>
                <a:cs typeface="Arial" charset="0"/>
              </a:rPr>
              <a:t> la communication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situation </a:t>
            </a:r>
            <a:r>
              <a:rPr lang="en-US" dirty="0" err="1">
                <a:latin typeface="Arial" charset="0"/>
                <a:cs typeface="Arial" charset="0"/>
              </a:rPr>
              <a:t>d’urgence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s’inspire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ce</a:t>
            </a:r>
            <a:r>
              <a:rPr lang="en-US" dirty="0">
                <a:latin typeface="Arial" charset="0"/>
                <a:cs typeface="Arial" charset="0"/>
              </a:rPr>
              <a:t> type de </a:t>
            </a:r>
            <a:r>
              <a:rPr lang="en-US" dirty="0" err="1">
                <a:latin typeface="Arial" charset="0"/>
                <a:cs typeface="Arial" charset="0"/>
              </a:rPr>
              <a:t>modèle</a:t>
            </a:r>
            <a:r>
              <a:rPr lang="en-US" dirty="0">
                <a:latin typeface="Arial" charset="0"/>
                <a:cs typeface="Arial" charset="0"/>
              </a:rPr>
              <a:t>. Bien que le </a:t>
            </a:r>
            <a:r>
              <a:rPr lang="en-US" dirty="0" err="1">
                <a:latin typeface="Arial" charset="0"/>
                <a:cs typeface="Arial" charset="0"/>
              </a:rPr>
              <a:t>modèle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probabilité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d’élaboration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soit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bien</a:t>
            </a:r>
            <a:r>
              <a:rPr lang="en-US" dirty="0">
                <a:latin typeface="Arial" charset="0"/>
                <a:cs typeface="Arial" charset="0"/>
              </a:rPr>
              <a:t> plus </a:t>
            </a:r>
            <a:r>
              <a:rPr lang="en-US" dirty="0" err="1">
                <a:latin typeface="Arial" charset="0"/>
                <a:cs typeface="Arial" charset="0"/>
              </a:rPr>
              <a:t>sophistiqué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cela</a:t>
            </a:r>
            <a:r>
              <a:rPr lang="en-US" dirty="0">
                <a:latin typeface="Arial" charset="0"/>
                <a:cs typeface="Arial" charset="0"/>
              </a:rPr>
              <a:t>, on </a:t>
            </a:r>
            <a:r>
              <a:rPr lang="en-US" dirty="0" err="1">
                <a:latin typeface="Arial" charset="0"/>
                <a:cs typeface="Arial" charset="0"/>
              </a:rPr>
              <a:t>retient</a:t>
            </a:r>
            <a:r>
              <a:rPr lang="en-US" dirty="0">
                <a:latin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cs typeface="Arial" charset="0"/>
              </a:rPr>
              <a:t>quand</a:t>
            </a:r>
            <a:r>
              <a:rPr lang="en-US" dirty="0">
                <a:latin typeface="Arial" charset="0"/>
                <a:cs typeface="Arial" charset="0"/>
              </a:rPr>
              <a:t> les gens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détendus</a:t>
            </a:r>
            <a:r>
              <a:rPr lang="en-US" dirty="0">
                <a:latin typeface="Arial" charset="0"/>
                <a:cs typeface="Arial" charset="0"/>
              </a:rPr>
              <a:t> et sans </a:t>
            </a:r>
            <a:r>
              <a:rPr lang="en-US" dirty="0" err="1">
                <a:latin typeface="Arial" charset="0"/>
                <a:cs typeface="Arial" charset="0"/>
              </a:rPr>
              <a:t>crainte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ils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mesure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mener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une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analyse</a:t>
            </a:r>
            <a:r>
              <a:rPr lang="en-US" dirty="0">
                <a:latin typeface="Arial" charset="0"/>
                <a:cs typeface="Arial" charset="0"/>
              </a:rPr>
              <a:t> des </a:t>
            </a:r>
            <a:r>
              <a:rPr lang="en-US" dirty="0" err="1">
                <a:latin typeface="Arial" charset="0"/>
                <a:cs typeface="Arial" charset="0"/>
              </a:rPr>
              <a:t>informations</a:t>
            </a:r>
            <a:r>
              <a:rPr lang="en-US" dirty="0">
                <a:latin typeface="Arial" charset="0"/>
                <a:cs typeface="Arial" charset="0"/>
              </a:rPr>
              <a:t> plus </a:t>
            </a:r>
            <a:r>
              <a:rPr lang="en-US" dirty="0" err="1">
                <a:latin typeface="Arial" charset="0"/>
                <a:cs typeface="Arial" charset="0"/>
              </a:rPr>
              <a:t>linéaire</a:t>
            </a:r>
            <a:r>
              <a:rPr lang="en-US" dirty="0">
                <a:latin typeface="Arial" charset="0"/>
                <a:cs typeface="Arial" charset="0"/>
              </a:rPr>
              <a:t>, de comparer les alternatives et de </a:t>
            </a:r>
            <a:r>
              <a:rPr lang="en-US" dirty="0" err="1">
                <a:latin typeface="Arial" charset="0"/>
                <a:cs typeface="Arial" charset="0"/>
              </a:rPr>
              <a:t>mettre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cs typeface="Arial" charset="0"/>
              </a:rPr>
              <a:t> balance les </a:t>
            </a:r>
            <a:r>
              <a:rPr lang="en-US" dirty="0" err="1">
                <a:latin typeface="Arial" charset="0"/>
                <a:cs typeface="Arial" charset="0"/>
              </a:rPr>
              <a:t>faits</a:t>
            </a:r>
            <a:r>
              <a:rPr lang="en-US" dirty="0">
                <a:latin typeface="Arial" charset="0"/>
                <a:cs typeface="Arial" charset="0"/>
              </a:rPr>
              <a:t> et les </a:t>
            </a:r>
            <a:r>
              <a:rPr lang="en-US" dirty="0" err="1">
                <a:latin typeface="Arial" charset="0"/>
                <a:cs typeface="Arial" charset="0"/>
              </a:rPr>
              <a:t>actes</a:t>
            </a:r>
            <a:r>
              <a:rPr lang="en-US" dirty="0">
                <a:latin typeface="Arial" charset="0"/>
                <a:cs typeface="Arial" charset="0"/>
              </a:rPr>
              <a:t>.</a:t>
            </a:r>
          </a:p>
          <a:p>
            <a:r>
              <a:rPr lang="en-US" dirty="0" err="1">
                <a:latin typeface="Arial" charset="0"/>
                <a:cs typeface="Arial" charset="0"/>
              </a:rPr>
              <a:t>Mais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lorsque</a:t>
            </a:r>
            <a:r>
              <a:rPr lang="en-US" dirty="0">
                <a:latin typeface="Arial" charset="0"/>
                <a:cs typeface="Arial" charset="0"/>
              </a:rPr>
              <a:t> les gens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distraits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apeurés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se </a:t>
            </a:r>
            <a:r>
              <a:rPr lang="en-US" dirty="0" err="1">
                <a:latin typeface="Arial" charset="0"/>
                <a:cs typeface="Arial" charset="0"/>
              </a:rPr>
              <a:t>trouvent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dans</a:t>
            </a:r>
            <a:r>
              <a:rPr lang="en-US" dirty="0">
                <a:latin typeface="Arial" charset="0"/>
                <a:cs typeface="Arial" charset="0"/>
              </a:rPr>
              <a:t> un </a:t>
            </a:r>
            <a:r>
              <a:rPr lang="en-US" dirty="0" err="1">
                <a:latin typeface="Arial" charset="0"/>
                <a:cs typeface="Arial" charset="0"/>
              </a:rPr>
              <a:t>autre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contexte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négatif</a:t>
            </a:r>
            <a:r>
              <a:rPr lang="en-US" dirty="0">
                <a:latin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cs typeface="Arial" charset="0"/>
              </a:rPr>
              <a:t>ils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ont</a:t>
            </a:r>
            <a:r>
              <a:rPr lang="en-US" dirty="0">
                <a:latin typeface="Arial" charset="0"/>
                <a:cs typeface="Arial" charset="0"/>
              </a:rPr>
              <a:t> beaucoup plus de mal à </a:t>
            </a:r>
            <a:r>
              <a:rPr lang="en-US" dirty="0" err="1">
                <a:latin typeface="Arial" charset="0"/>
                <a:cs typeface="Arial" charset="0"/>
              </a:rPr>
              <a:t>analyser</a:t>
            </a:r>
            <a:r>
              <a:rPr lang="en-US" dirty="0">
                <a:latin typeface="Arial" charset="0"/>
                <a:cs typeface="Arial" charset="0"/>
              </a:rPr>
              <a:t> les </a:t>
            </a:r>
            <a:r>
              <a:rPr lang="en-US" dirty="0" err="1">
                <a:latin typeface="Arial" charset="0"/>
                <a:cs typeface="Arial" charset="0"/>
              </a:rPr>
              <a:t>informations</a:t>
            </a:r>
            <a:r>
              <a:rPr lang="en-US" dirty="0">
                <a:latin typeface="Arial" charset="0"/>
                <a:cs typeface="Arial" charset="0"/>
              </a:rPr>
              <a:t> et à faire le tri entre les </a:t>
            </a:r>
            <a:r>
              <a:rPr lang="en-US" dirty="0" err="1">
                <a:latin typeface="Arial" charset="0"/>
                <a:cs typeface="Arial" charset="0"/>
              </a:rPr>
              <a:t>informations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contradictoires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les </a:t>
            </a:r>
            <a:r>
              <a:rPr lang="en-US" dirty="0" err="1">
                <a:latin typeface="Arial" charset="0"/>
                <a:cs typeface="Arial" charset="0"/>
              </a:rPr>
              <a:t>incohérences</a:t>
            </a:r>
            <a:r>
              <a:rPr lang="en-US" dirty="0">
                <a:latin typeface="Arial" charset="0"/>
                <a:cs typeface="Arial" charset="0"/>
              </a:rPr>
              <a:t> pour </a:t>
            </a:r>
            <a:r>
              <a:rPr lang="en-US" dirty="0" err="1">
                <a:latin typeface="Arial" charset="0"/>
                <a:cs typeface="Arial" charset="0"/>
              </a:rPr>
              <a:t>prendre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leurs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propres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décisions</a:t>
            </a:r>
            <a:r>
              <a:rPr lang="en-US" dirty="0">
                <a:latin typeface="Arial" charset="0"/>
                <a:cs typeface="Arial" charset="0"/>
              </a:rPr>
              <a:t>. </a:t>
            </a:r>
            <a:r>
              <a:rPr lang="en-US" dirty="0" err="1">
                <a:latin typeface="Arial" charset="0"/>
                <a:cs typeface="Arial" charset="0"/>
              </a:rPr>
              <a:t>Ils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sont</a:t>
            </a:r>
            <a:r>
              <a:rPr lang="en-US" dirty="0">
                <a:latin typeface="Arial" charset="0"/>
                <a:cs typeface="Arial" charset="0"/>
              </a:rPr>
              <a:t> beaucoup plus </a:t>
            </a:r>
            <a:r>
              <a:rPr lang="en-US" dirty="0" err="1">
                <a:latin typeface="Arial" charset="0"/>
                <a:cs typeface="Arial" charset="0"/>
              </a:rPr>
              <a:t>susceptibles</a:t>
            </a:r>
            <a:r>
              <a:rPr lang="en-US" dirty="0">
                <a:latin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cs typeface="Arial" charset="0"/>
              </a:rPr>
              <a:t>prendre</a:t>
            </a:r>
            <a:r>
              <a:rPr lang="en-US" dirty="0">
                <a:latin typeface="Arial" charset="0"/>
                <a:cs typeface="Arial" charset="0"/>
              </a:rPr>
              <a:t> des </a:t>
            </a:r>
            <a:r>
              <a:rPr lang="en-US" dirty="0" err="1">
                <a:latin typeface="Arial" charset="0"/>
                <a:cs typeface="Arial" charset="0"/>
              </a:rPr>
              <a:t>décisions</a:t>
            </a:r>
            <a:r>
              <a:rPr lang="en-US" dirty="0">
                <a:latin typeface="Arial" charset="0"/>
                <a:cs typeface="Arial" charset="0"/>
              </a:rPr>
              <a:t> par </a:t>
            </a:r>
            <a:r>
              <a:rPr lang="en-US" dirty="0" err="1">
                <a:latin typeface="Arial" charset="0"/>
                <a:cs typeface="Arial" charset="0"/>
              </a:rPr>
              <a:t>défaut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fondées</a:t>
            </a:r>
            <a:r>
              <a:rPr lang="en-US" dirty="0">
                <a:latin typeface="Arial" charset="0"/>
                <a:cs typeface="Arial" charset="0"/>
              </a:rPr>
              <a:t> sur la </a:t>
            </a:r>
            <a:r>
              <a:rPr lang="en-US" dirty="0" err="1">
                <a:latin typeface="Arial" charset="0"/>
                <a:cs typeface="Arial" charset="0"/>
              </a:rPr>
              <a:t>confiance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ou</a:t>
            </a:r>
            <a:r>
              <a:rPr lang="en-US" dirty="0">
                <a:latin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cs typeface="Arial" charset="0"/>
              </a:rPr>
              <a:t>crédibilité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perçue</a:t>
            </a:r>
            <a:r>
              <a:rPr lang="en-US" dirty="0">
                <a:latin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55318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sv-SE" sz="1200">
                <a:solidFill>
                  <a:prstClr val="black"/>
                </a:solidFill>
              </a:rPr>
              <a:t>Organisation mondiale de la Santé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BBD1AB1-7B6D-4E78-ABB7-3B7146818788}" type="datetime3">
              <a:rPr lang="en-GB" altLang="sv-SE" sz="1200" smtClean="0">
                <a:solidFill>
                  <a:prstClr val="black"/>
                </a:solidFill>
              </a:rPr>
              <a:pPr eaLnBrk="1" hangingPunct="1"/>
              <a:t>13 June, 2018</a:t>
            </a:fld>
            <a:endParaRPr lang="en-GB" altLang="sv-SE" sz="1200">
              <a:solidFill>
                <a:prstClr val="black"/>
              </a:solidFill>
            </a:endParaRPr>
          </a:p>
        </p:txBody>
      </p:sp>
      <p:sp>
        <p:nvSpPr>
          <p:cNvPr id="1331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9F14504-6202-443F-839E-D11EC4AD46DE}" type="slidenum">
              <a:rPr lang="en-GB" altLang="sv-SE" sz="1200" smtClean="0">
                <a:solidFill>
                  <a:prstClr val="black"/>
                </a:solidFill>
              </a:rPr>
              <a:pPr eaLnBrk="1" hangingPunct="1"/>
              <a:t>9</a:t>
            </a:fld>
            <a:endParaRPr lang="en-GB" altLang="sv-SE" sz="1200">
              <a:solidFill>
                <a:prstClr val="black"/>
              </a:solidFill>
            </a:endParaRPr>
          </a:p>
        </p:txBody>
      </p:sp>
      <p:sp>
        <p:nvSpPr>
          <p:cNvPr id="1331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816" y="4343326"/>
            <a:ext cx="5026369" cy="41146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sv-SE">
                <a:latin typeface="Arial" charset="0"/>
                <a:cs typeface="Arial" charset="0"/>
              </a:rPr>
              <a:t>La perception d’une personne ou l’évaluation du risque s’appuient sur un mélange de facteurs de danger et d’indignation. La présence de l’indignation entraîne souvent des émotions fortes. Elle prédispose les personnes à réagir émotionnellement. L’indignation a également tendance à fausser la perception du danger.</a:t>
            </a:r>
          </a:p>
        </p:txBody>
      </p:sp>
    </p:spTree>
    <p:extLst>
      <p:ext uri="{BB962C8B-B14F-4D97-AF65-F5344CB8AC3E}">
        <p14:creationId xmlns:p14="http://schemas.microsoft.com/office/powerpoint/2010/main" val="91803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C:\Documents and Settings\elhadaryk\Desktop\RC 59 footer\Presentation3 cop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95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83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629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072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4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47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55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36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60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32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3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04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61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62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15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642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85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4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1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100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5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41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11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38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39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6919-9E6B-49EE-99FA-2AD4B129F183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82463-813E-47E4-8FAD-9340DAD0A47F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Content Placeholder 3"/>
          <p:cNvPicPr>
            <a:picLocks noGrp="1"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5881688"/>
            <a:ext cx="91440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31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2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107504" y="4386808"/>
            <a:ext cx="9144000" cy="914400"/>
          </a:xfrm>
          <a:noFill/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B9.1 Communication des risques associés aux situations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d’urgence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et collaboration avec</a:t>
            </a:r>
            <a:r>
              <a:rPr lang="pl-PL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les médias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95736" y="-27384"/>
            <a:ext cx="6984776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sz="36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 </a:t>
            </a:r>
          </a:p>
          <a:p>
            <a:pPr algn="r"/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Equipes</a:t>
            </a:r>
            <a:r>
              <a:rPr lang="en-US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64353B-F934-487B-8374-8329C78492CD}"/>
              </a:ext>
            </a:extLst>
          </p:cNvPr>
          <p:cNvSpPr txBox="1"/>
          <p:nvPr/>
        </p:nvSpPr>
        <p:spPr>
          <a:xfrm>
            <a:off x="35496" y="6505599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mai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0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Perceptions publiques des risques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—</a:t>
            </a:r>
            <a:r>
              <a:rPr lang="en-US" sz="2000" dirty="0" err="1">
                <a:solidFill>
                  <a:srgbClr val="002060"/>
                </a:solidFill>
              </a:rPr>
              <a:t>Slovic</a:t>
            </a:r>
            <a:r>
              <a:rPr lang="en-US" sz="2000" dirty="0">
                <a:solidFill>
                  <a:srgbClr val="002060"/>
                </a:solidFill>
              </a:rPr>
              <a:t> et al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err="1"/>
              <a:t>Moins</a:t>
            </a:r>
            <a:r>
              <a:rPr lang="en-US" sz="2000" dirty="0"/>
              <a:t> </a:t>
            </a:r>
            <a:r>
              <a:rPr lang="en-US" sz="2000" dirty="0" err="1"/>
              <a:t>d’inquiétudes</a:t>
            </a:r>
            <a:r>
              <a:rPr lang="en-US" sz="2000" dirty="0"/>
              <a:t> pour les</a:t>
            </a:r>
            <a:br>
              <a:rPr lang="pl-PL" sz="2000" dirty="0"/>
            </a:br>
            <a:r>
              <a:rPr lang="en-US" sz="2000" dirty="0" err="1"/>
              <a:t>risques</a:t>
            </a:r>
            <a:r>
              <a:rPr lang="en-US" sz="2000" dirty="0"/>
              <a:t> </a:t>
            </a:r>
            <a:r>
              <a:rPr lang="en-US" sz="2000" dirty="0" err="1"/>
              <a:t>sanitaires</a:t>
            </a:r>
            <a:r>
              <a:rPr lang="pl-PL" sz="2000" dirty="0"/>
              <a:t> </a:t>
            </a:r>
            <a:r>
              <a:rPr lang="en-US" sz="2000" dirty="0"/>
              <a:t>qui sont :</a:t>
            </a:r>
          </a:p>
          <a:p>
            <a:pPr lvl="1"/>
            <a:r>
              <a:rPr lang="en-US" sz="2000" dirty="0"/>
              <a:t>Volontaires</a:t>
            </a:r>
          </a:p>
          <a:p>
            <a:pPr lvl="1"/>
            <a:r>
              <a:rPr lang="en-US" sz="2000" dirty="0"/>
              <a:t>Familiers</a:t>
            </a:r>
          </a:p>
          <a:p>
            <a:pPr lvl="1"/>
            <a:r>
              <a:rPr lang="en-US" sz="2000" dirty="0" err="1"/>
              <a:t>Contrôlables</a:t>
            </a:r>
            <a:endParaRPr lang="en-US" sz="2000" dirty="0"/>
          </a:p>
          <a:p>
            <a:pPr lvl="1"/>
            <a:r>
              <a:rPr lang="en-US" sz="2000" dirty="0"/>
              <a:t>Contrôlés par soi-même</a:t>
            </a:r>
          </a:p>
          <a:p>
            <a:pPr lvl="1"/>
            <a:r>
              <a:rPr lang="en-US" sz="2000" dirty="0"/>
              <a:t>Justes</a:t>
            </a:r>
          </a:p>
          <a:p>
            <a:pPr lvl="1"/>
            <a:r>
              <a:rPr lang="en-US" sz="2000" dirty="0"/>
              <a:t>Chroniques</a:t>
            </a:r>
          </a:p>
          <a:p>
            <a:pPr lvl="1"/>
            <a:r>
              <a:rPr lang="en-US" sz="2000" dirty="0"/>
              <a:t>Dispersés</a:t>
            </a:r>
          </a:p>
          <a:p>
            <a:pPr lvl="1"/>
            <a:r>
              <a:rPr lang="en-US" sz="2000" dirty="0"/>
              <a:t>Non mortels</a:t>
            </a:r>
          </a:p>
          <a:p>
            <a:pPr lvl="1">
              <a:buFont typeface="Wingdings" pitchFamily="2" charset="2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105400" y="1600200"/>
            <a:ext cx="4038600" cy="4205288"/>
          </a:xfrm>
        </p:spPr>
        <p:txBody>
          <a:bodyPr/>
          <a:lstStyle/>
          <a:p>
            <a:pPr marL="0" indent="0">
              <a:buNone/>
            </a:pPr>
            <a:r>
              <a:rPr lang="en-US" sz="2000"/>
              <a:t>Plus d’inquiétudes </a:t>
            </a:r>
            <a:r>
              <a:rPr lang="en-US" sz="2000" dirty="0"/>
              <a:t>pour les risques sanitaires qui sont : </a:t>
            </a:r>
          </a:p>
          <a:p>
            <a:pPr lvl="1"/>
            <a:r>
              <a:rPr lang="en-US" sz="2000" dirty="0"/>
              <a:t>Involontaires</a:t>
            </a:r>
          </a:p>
          <a:p>
            <a:pPr lvl="1"/>
            <a:r>
              <a:rPr lang="en-US" sz="2000" dirty="0"/>
              <a:t>Inconnus</a:t>
            </a:r>
          </a:p>
          <a:p>
            <a:pPr lvl="1"/>
            <a:r>
              <a:rPr lang="en-US" sz="2000" dirty="0"/>
              <a:t>Incontrôlables</a:t>
            </a:r>
          </a:p>
          <a:p>
            <a:pPr lvl="1"/>
            <a:r>
              <a:rPr lang="en-US" sz="2000" dirty="0"/>
              <a:t>Contrôlés par autrui</a:t>
            </a:r>
          </a:p>
          <a:p>
            <a:pPr lvl="1"/>
            <a:r>
              <a:rPr lang="en-US" sz="2000" dirty="0"/>
              <a:t>Injustes</a:t>
            </a:r>
          </a:p>
          <a:p>
            <a:pPr lvl="1"/>
            <a:r>
              <a:rPr lang="en-US" sz="2000" dirty="0"/>
              <a:t>Graves</a:t>
            </a:r>
          </a:p>
          <a:p>
            <a:pPr lvl="1"/>
            <a:r>
              <a:rPr lang="en-US" sz="2000"/>
              <a:t>Concentrés dans</a:t>
            </a:r>
            <a:br>
              <a:rPr lang="pl-PL" sz="2000"/>
            </a:br>
            <a:r>
              <a:rPr lang="en-US" sz="2000"/>
              <a:t>l’espace </a:t>
            </a:r>
            <a:r>
              <a:rPr lang="en-US" sz="2000" dirty="0"/>
              <a:t>et </a:t>
            </a:r>
            <a:r>
              <a:rPr lang="en-US" sz="2000"/>
              <a:t>le temps</a:t>
            </a:r>
          </a:p>
          <a:p>
            <a:pPr lvl="1"/>
            <a:r>
              <a:rPr lang="en-US" sz="2000"/>
              <a:t>Mortels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581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Perception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sv-SE" sz="2800" dirty="0"/>
              <a:t>La </a:t>
            </a:r>
            <a:r>
              <a:rPr lang="en-US" altLang="sv-SE" sz="2800" dirty="0" err="1"/>
              <a:t>prception</a:t>
            </a:r>
            <a:r>
              <a:rPr lang="en-US" altLang="sv-SE" sz="2800" dirty="0"/>
              <a:t> </a:t>
            </a:r>
            <a:r>
              <a:rPr lang="en-US" altLang="sv-SE" sz="2800" dirty="0" err="1"/>
              <a:t>est</a:t>
            </a:r>
            <a:r>
              <a:rPr lang="en-US" altLang="sv-SE" sz="2800" dirty="0"/>
              <a:t>…</a:t>
            </a:r>
          </a:p>
          <a:p>
            <a:r>
              <a:rPr lang="en-US" altLang="sv-SE" sz="2800" dirty="0" err="1"/>
              <a:t>Ancrée</a:t>
            </a:r>
            <a:r>
              <a:rPr lang="en-US" altLang="sv-SE" sz="2800" dirty="0"/>
              <a:t> </a:t>
            </a:r>
            <a:r>
              <a:rPr lang="en-US" altLang="sv-SE" sz="2800" dirty="0" err="1"/>
              <a:t>dans</a:t>
            </a:r>
            <a:r>
              <a:rPr lang="en-US" altLang="sv-SE" sz="2800" dirty="0"/>
              <a:t> </a:t>
            </a:r>
            <a:r>
              <a:rPr lang="en-US" altLang="sv-SE" sz="2800" dirty="0" err="1"/>
              <a:t>l’inconscient</a:t>
            </a:r>
            <a:endParaRPr lang="en-US" altLang="sv-SE" sz="2800" dirty="0"/>
          </a:p>
          <a:p>
            <a:r>
              <a:rPr lang="en-US" altLang="sv-SE" sz="2800" dirty="0"/>
              <a:t>Souvent illogique</a:t>
            </a:r>
          </a:p>
          <a:p>
            <a:r>
              <a:rPr lang="en-US" altLang="sv-SE" sz="2800" dirty="0"/>
              <a:t>Influencée par la culture</a:t>
            </a:r>
          </a:p>
          <a:p>
            <a:r>
              <a:rPr lang="en-US" altLang="sv-SE" sz="2800" dirty="0" err="1"/>
              <a:t>Modifiée</a:t>
            </a:r>
            <a:r>
              <a:rPr lang="en-US" altLang="sv-SE" sz="2800" dirty="0"/>
              <a:t> par les émotions</a:t>
            </a:r>
          </a:p>
          <a:p>
            <a:r>
              <a:rPr lang="en-US" altLang="sv-SE" sz="2800" dirty="0"/>
              <a:t>Pas </a:t>
            </a:r>
            <a:r>
              <a:rPr lang="en-US" altLang="sv-SE" sz="2800" dirty="0" err="1"/>
              <a:t>toujours</a:t>
            </a:r>
            <a:r>
              <a:rPr lang="en-US" altLang="sv-SE" sz="2800" dirty="0"/>
              <a:t> </a:t>
            </a:r>
            <a:r>
              <a:rPr lang="en-US" altLang="sv-SE" sz="2800" dirty="0" err="1"/>
              <a:t>exprimée</a:t>
            </a:r>
            <a:br>
              <a:rPr lang="pl-PL" altLang="sv-SE" sz="2800" dirty="0"/>
            </a:br>
            <a:r>
              <a:rPr lang="en-US" altLang="sv-SE" sz="2800" dirty="0" err="1"/>
              <a:t>verbalement</a:t>
            </a:r>
            <a:endParaRPr lang="en-US" altLang="sv-SE" sz="2800" dirty="0"/>
          </a:p>
          <a:p>
            <a:r>
              <a:rPr lang="en-US" altLang="sv-SE" sz="2800" dirty="0" err="1"/>
              <a:t>Manifestée</a:t>
            </a:r>
            <a:r>
              <a:rPr lang="en-US" altLang="sv-SE" sz="2800" dirty="0"/>
              <a:t> </a:t>
            </a:r>
            <a:r>
              <a:rPr lang="en-US" altLang="sv-SE" sz="2800" dirty="0" err="1"/>
              <a:t>dans</a:t>
            </a:r>
            <a:br>
              <a:rPr lang="pl-PL" altLang="sv-SE" sz="2800" dirty="0"/>
            </a:br>
            <a:r>
              <a:rPr lang="en-US" altLang="sv-SE" sz="2800" dirty="0"/>
              <a:t>le </a:t>
            </a:r>
            <a:r>
              <a:rPr lang="en-US" altLang="sv-SE" sz="2800" dirty="0" err="1"/>
              <a:t>comportement</a:t>
            </a:r>
            <a:endParaRPr lang="en-US" altLang="sv-SE" sz="2800" dirty="0"/>
          </a:p>
        </p:txBody>
      </p:sp>
      <p:pic>
        <p:nvPicPr>
          <p:cNvPr id="22532" name="Picture 4" descr="d:\Documents and Settings\Test\Local Settings\Temporary Internet Files\Content.IE5\F9ETLNNR\MP90043874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859" y="2179932"/>
            <a:ext cx="2305005" cy="325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938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2060"/>
                </a:solidFill>
                <a:ea typeface="MS PGothic" pitchFamily="34" charset="-128"/>
              </a:rPr>
              <a:t>Communication sur les </a:t>
            </a:r>
            <a:r>
              <a:rPr lang="en-US" sz="4000" b="1" dirty="0" err="1">
                <a:solidFill>
                  <a:srgbClr val="002060"/>
                </a:solidFill>
                <a:ea typeface="MS PGothic" pitchFamily="34" charset="-128"/>
              </a:rPr>
              <a:t>risques</a:t>
            </a:r>
            <a:r>
              <a:rPr lang="en-US" sz="4000" b="1" dirty="0">
                <a:solidFill>
                  <a:srgbClr val="002060"/>
                </a:solidFill>
                <a:ea typeface="MS PGothic" pitchFamily="34" charset="-128"/>
              </a:rPr>
              <a:t> et</a:t>
            </a:r>
            <a:r>
              <a:rPr lang="pl-PL" sz="4000" b="1" dirty="0">
                <a:solidFill>
                  <a:srgbClr val="002060"/>
                </a:solidFill>
                <a:ea typeface="MS PGothic" pitchFamily="34" charset="-128"/>
              </a:rPr>
              <a:t> </a:t>
            </a:r>
            <a:r>
              <a:rPr lang="en-US" sz="4000" b="1" dirty="0">
                <a:solidFill>
                  <a:srgbClr val="002060"/>
                </a:solidFill>
                <a:ea typeface="MS PGothic" pitchFamily="34" charset="-128"/>
              </a:rPr>
              <a:t>les crises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3917032"/>
          </a:xfrm>
        </p:spPr>
        <p:txBody>
          <a:bodyPr rIns="0"/>
          <a:lstStyle/>
          <a:p>
            <a:pPr marL="185738" indent="-185738"/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Deux moyens de communication 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entre les experts et les personnes confrontées à un danger afin de leur permettre de 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prendre des </a:t>
            </a:r>
            <a:r>
              <a:rPr lang="en-US" altLang="sv-SE" sz="2000" dirty="0" err="1">
                <a:solidFill>
                  <a:srgbClr val="0070C0"/>
                </a:solidFill>
                <a:ea typeface="MS PGothic" pitchFamily="34" charset="-128"/>
              </a:rPr>
              <a:t>décisions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 </a:t>
            </a:r>
            <a:r>
              <a:rPr lang="en-US" altLang="sv-SE" sz="2000" dirty="0" err="1">
                <a:solidFill>
                  <a:srgbClr val="0070C0"/>
                </a:solidFill>
                <a:ea typeface="MS PGothic" pitchFamily="34" charset="-128"/>
              </a:rPr>
              <a:t>éclairées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pour se protéger.</a:t>
            </a:r>
          </a:p>
          <a:p>
            <a:pPr marL="185738" indent="-185738"/>
            <a:endParaRPr lang="en-US" altLang="sv-SE" sz="2000" dirty="0">
              <a:solidFill>
                <a:srgbClr val="002060"/>
              </a:solidFill>
              <a:ea typeface="MS PGothic" pitchFamily="34" charset="-128"/>
            </a:endParaRPr>
          </a:p>
          <a:p>
            <a:pPr marL="185738" indent="-185738"/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La diffusion seule est 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inutile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, voire 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dangereuse 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dans certains cas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. 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Nous devons </a:t>
            </a:r>
            <a:r>
              <a:rPr lang="en-US" altLang="sv-SE" sz="2000" dirty="0">
                <a:solidFill>
                  <a:srgbClr val="0070C0"/>
                </a:solidFill>
                <a:ea typeface="MS PGothic" pitchFamily="34" charset="-128"/>
              </a:rPr>
              <a:t>écouter 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et sans cesse adapter nos messages pour répondre aux inquiétudes des gens.</a:t>
            </a:r>
          </a:p>
        </p:txBody>
      </p:sp>
      <p:pic>
        <p:nvPicPr>
          <p:cNvPr id="23557" name="Picture 2" descr="http://img.chinasmack.com/www/wp-content/uploads/2013/04/h7n9-avian-influenza-virus-chinese-cart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947" y="1500323"/>
            <a:ext cx="4031722" cy="373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9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 anchor="t"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Caractéristiques des informations en situation </a:t>
            </a:r>
            <a:r>
              <a:rPr lang="en-US" sz="3600" b="1" dirty="0" err="1">
                <a:solidFill>
                  <a:srgbClr val="002060"/>
                </a:solidFill>
              </a:rPr>
              <a:t>d’urgence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778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5796136" y="3068960"/>
            <a:ext cx="2232000" cy="14311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lIns="36000" tIns="45704" rIns="36000" bIns="4570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0" lvl="1" indent="0" algn="ctr" eaLnBrk="1" fontAlgn="base" hangingPunct="1">
              <a:spcAft>
                <a:spcPct val="0"/>
              </a:spcAft>
              <a:buClr>
                <a:srgbClr val="1E7FB8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Nouveaux Médias</a:t>
            </a:r>
          </a:p>
          <a:p>
            <a:pPr algn="ctr" eaLnBrk="1" fontAlgn="base" hangingPunct="1"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Médias </a:t>
            </a:r>
          </a:p>
          <a:p>
            <a:pPr algn="ctr" eaLnBrk="1" fontAlgn="base" hangingPunct="1"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non traditionnels</a:t>
            </a:r>
          </a:p>
          <a:p>
            <a:pPr algn="ctr" eaLnBrk="1" fontAlgn="base" hangingPunct="1"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678032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2060"/>
                </a:solidFill>
                <a:ea typeface="MS PGothic" pitchFamily="34" charset="-128"/>
              </a:rPr>
              <a:t>Ignorez-les à vos risques et périls</a:t>
            </a:r>
          </a:p>
        </p:txBody>
      </p:sp>
      <p:pic>
        <p:nvPicPr>
          <p:cNvPr id="2560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762500" cy="3124199"/>
          </a:xfrm>
          <a:noFill/>
        </p:spPr>
      </p:pic>
      <p:sp>
        <p:nvSpPr>
          <p:cNvPr id="25604" name="Inhaltsplatzhalter 5"/>
          <p:cNvSpPr>
            <a:spLocks noGrp="1"/>
          </p:cNvSpPr>
          <p:nvPr>
            <p:ph sz="quarter" idx="4294967295"/>
          </p:nvPr>
        </p:nvSpPr>
        <p:spPr>
          <a:xfrm>
            <a:off x="5220073" y="1844824"/>
            <a:ext cx="3672408" cy="3551237"/>
          </a:xfrm>
        </p:spPr>
        <p:txBody>
          <a:bodyPr/>
          <a:lstStyle/>
          <a:p>
            <a:r>
              <a:rPr lang="en-US" altLang="sv-SE" sz="2800" dirty="0">
                <a:solidFill>
                  <a:srgbClr val="002060"/>
                </a:solidFill>
                <a:ea typeface="MS PGothic" pitchFamily="34" charset="-128"/>
              </a:rPr>
              <a:t>Médias</a:t>
            </a:r>
          </a:p>
          <a:p>
            <a:r>
              <a:rPr lang="en-US" altLang="sv-SE" sz="2800" dirty="0">
                <a:solidFill>
                  <a:srgbClr val="002060"/>
                </a:solidFill>
                <a:ea typeface="MS PGothic" pitchFamily="34" charset="-128"/>
              </a:rPr>
              <a:t>Réseaux sociaux</a:t>
            </a:r>
          </a:p>
          <a:p>
            <a:r>
              <a:rPr lang="en-US" altLang="sv-SE" sz="2800" dirty="0">
                <a:solidFill>
                  <a:srgbClr val="002060"/>
                </a:solidFill>
                <a:ea typeface="MS PGothic" pitchFamily="34" charset="-128"/>
              </a:rPr>
              <a:t>Perception publique – craintes, colère, indignation, expériences, </a:t>
            </a:r>
            <a:r>
              <a:rPr lang="en-US" altLang="sv-SE" sz="2800" dirty="0" err="1">
                <a:solidFill>
                  <a:srgbClr val="FF0000"/>
                </a:solidFill>
                <a:ea typeface="MS PGothic" pitchFamily="34" charset="-128"/>
              </a:rPr>
              <a:t>rumeurs</a:t>
            </a:r>
            <a:r>
              <a:rPr lang="en-US" altLang="sv-SE" sz="2800" dirty="0">
                <a:solidFill>
                  <a:srgbClr val="FF0000"/>
                </a:solidFill>
                <a:ea typeface="MS PGothic" pitchFamily="34" charset="-128"/>
              </a:rPr>
              <a:t> </a:t>
            </a:r>
            <a:r>
              <a:rPr lang="en-US" altLang="sv-SE" sz="2800" dirty="0">
                <a:solidFill>
                  <a:srgbClr val="002060"/>
                </a:solidFill>
                <a:ea typeface="MS PGothic" pitchFamily="34" charset="-128"/>
              </a:rPr>
              <a:t>et </a:t>
            </a:r>
            <a:r>
              <a:rPr lang="en-US" altLang="sv-SE" sz="2800" dirty="0" err="1">
                <a:solidFill>
                  <a:srgbClr val="002060"/>
                </a:solidFill>
                <a:ea typeface="MS PGothic" pitchFamily="34" charset="-128"/>
              </a:rPr>
              <a:t>croyances</a:t>
            </a:r>
            <a:endParaRPr lang="en-US" altLang="sv-SE" sz="2800" dirty="0">
              <a:solidFill>
                <a:srgbClr val="00206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1085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8091" y="1124744"/>
            <a:ext cx="2929699" cy="276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132856"/>
            <a:ext cx="7931224" cy="4525963"/>
          </a:xfrm>
        </p:spPr>
        <p:txBody>
          <a:bodyPr/>
          <a:lstStyle/>
          <a:p>
            <a:pPr marL="417359" indent="-417359" defTabSz="801330" eaLnBrk="1" hangingPunct="1">
              <a:buFont typeface="Wingdings" pitchFamily="2" charset="2"/>
              <a:buAutoNum type="arabicPeriod"/>
            </a:pPr>
            <a:r>
              <a:rPr lang="en-GB" altLang="sv-SE" sz="2800" b="1" dirty="0">
                <a:solidFill>
                  <a:srgbClr val="000099"/>
                </a:solidFill>
              </a:rPr>
              <a:t>Confiance</a:t>
            </a:r>
          </a:p>
          <a:p>
            <a:pPr marL="417359" indent="-417359" defTabSz="801330" eaLnBrk="1" hangingPunct="1">
              <a:buFont typeface="Wingdings" pitchFamily="2" charset="2"/>
              <a:buAutoNum type="arabicPeriod"/>
            </a:pPr>
            <a:r>
              <a:rPr lang="en-GB" altLang="sv-SE" sz="2800" b="1" dirty="0">
                <a:solidFill>
                  <a:srgbClr val="72BBE8"/>
                </a:solidFill>
              </a:rPr>
              <a:t>Annonce précoce</a:t>
            </a:r>
          </a:p>
          <a:p>
            <a:pPr marL="417359" indent="-417359" defTabSz="801330" eaLnBrk="1" hangingPunct="1">
              <a:buFont typeface="Wingdings" pitchFamily="2" charset="2"/>
              <a:buAutoNum type="arabicPeriod"/>
            </a:pPr>
            <a:r>
              <a:rPr lang="en-GB" altLang="sv-SE" sz="2800" b="1" dirty="0">
                <a:solidFill>
                  <a:srgbClr val="000099"/>
                </a:solidFill>
              </a:rPr>
              <a:t>Transparence</a:t>
            </a:r>
          </a:p>
          <a:p>
            <a:pPr marL="417359" indent="-417359" defTabSz="801330" eaLnBrk="1" hangingPunct="1">
              <a:buFont typeface="Wingdings" pitchFamily="2" charset="2"/>
              <a:buAutoNum type="arabicPeriod"/>
            </a:pPr>
            <a:r>
              <a:rPr lang="en-GB" altLang="sv-SE" sz="2800" b="1" dirty="0">
                <a:solidFill>
                  <a:srgbClr val="72BBE8"/>
                </a:solidFill>
              </a:rPr>
              <a:t>Écoute (surveillance des communications)</a:t>
            </a:r>
          </a:p>
          <a:p>
            <a:pPr marL="417359" indent="-417359" defTabSz="801330" eaLnBrk="1" hangingPunct="1">
              <a:buFont typeface="Wingdings" pitchFamily="2" charset="2"/>
              <a:buAutoNum type="arabicPeriod"/>
            </a:pPr>
            <a:r>
              <a:rPr lang="en-GB" altLang="sv-SE" sz="2800" b="1" dirty="0">
                <a:solidFill>
                  <a:srgbClr val="000099"/>
                </a:solidFill>
              </a:rPr>
              <a:t>Prévisions</a:t>
            </a:r>
          </a:p>
          <a:p>
            <a:pPr marL="417359" indent="-417359" defTabSz="801330" eaLnBrk="1" hangingPunct="1">
              <a:buNone/>
            </a:pPr>
            <a:endParaRPr lang="en-GB" altLang="sv-SE" sz="3100" b="1" dirty="0">
              <a:solidFill>
                <a:srgbClr val="000099"/>
              </a:solidFill>
            </a:endParaRPr>
          </a:p>
          <a:p>
            <a:pPr marL="417359" indent="-417359" defTabSz="801330" eaLnBrk="1" hangingPunct="1">
              <a:buFont typeface="Wingdings" pitchFamily="2" charset="2"/>
              <a:buAutoNum type="arabicPeriod"/>
            </a:pPr>
            <a:endParaRPr lang="en-US" altLang="sv-SE" sz="3300" b="1" dirty="0">
              <a:solidFill>
                <a:srgbClr val="000099"/>
              </a:solidFill>
              <a:latin typeface="Franklin Gothic Demi Cond" pitchFamily="34" charset="0"/>
            </a:endParaRPr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0" y="44624"/>
            <a:ext cx="9144000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</a:pPr>
            <a:r>
              <a:rPr lang="en-GB" sz="3600" b="1" dirty="0">
                <a:solidFill>
                  <a:srgbClr val="002060"/>
                </a:solidFill>
                <a:latin typeface="+mn-lt"/>
              </a:rPr>
              <a:t>Principes de communication de </a:t>
            </a:r>
            <a:r>
              <a:rPr lang="en-GB" sz="3600" b="1" dirty="0" err="1">
                <a:solidFill>
                  <a:srgbClr val="002060"/>
                </a:solidFill>
                <a:latin typeface="+mn-lt"/>
              </a:rPr>
              <a:t>l’OMS</a:t>
            </a:r>
            <a:r>
              <a:rPr lang="en-GB" sz="3600" b="1" dirty="0">
                <a:solidFill>
                  <a:srgbClr val="002060"/>
                </a:solidFill>
                <a:latin typeface="+mn-lt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</a:pPr>
            <a:r>
              <a:rPr lang="en-GB" sz="3600" b="1" dirty="0">
                <a:solidFill>
                  <a:srgbClr val="002060"/>
                </a:solidFill>
                <a:latin typeface="+mn-lt"/>
              </a:rPr>
              <a:t>en situation </a:t>
            </a:r>
            <a:r>
              <a:rPr lang="en-GB" sz="3600" b="1" dirty="0" err="1">
                <a:solidFill>
                  <a:srgbClr val="002060"/>
                </a:solidFill>
                <a:latin typeface="+mn-lt"/>
              </a:rPr>
              <a:t>d’épidémie</a:t>
            </a:r>
            <a:endParaRPr lang="en-US" sz="36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2692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6333" y="1485925"/>
            <a:ext cx="6134047" cy="431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74638"/>
            <a:ext cx="734481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002060"/>
                </a:solidFill>
              </a:rPr>
              <a:t>Stratégies de communication sur les risques</a:t>
            </a:r>
            <a:endParaRPr lang="en-US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396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6333" y="1485925"/>
            <a:ext cx="6134047" cy="431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74638"/>
            <a:ext cx="691276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002060"/>
                </a:solidFill>
              </a:rPr>
              <a:t>Stratégies de communication sur les risques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154" y="2116579"/>
            <a:ext cx="2242561" cy="69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473" y="1696142"/>
            <a:ext cx="4766120" cy="194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294" y="3517551"/>
            <a:ext cx="2393241" cy="169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617262" y="1995631"/>
            <a:ext cx="712679" cy="1645748"/>
          </a:xfrm>
          <a:prstGeom prst="upArrow">
            <a:avLst>
              <a:gd name="adj1" fmla="val 50000"/>
              <a:gd name="adj2" fmla="val 5442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80133" tIns="40067" rIns="80133" bIns="40067" anchor="ctr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altLang="sv-SE" sz="2500">
              <a:solidFill>
                <a:srgbClr val="000066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02295" y="1844446"/>
            <a:ext cx="2473761" cy="270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04" rIns="0" bIns="45704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Indignez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-les à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votre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niveau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de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préoccupation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pour les</a:t>
            </a:r>
            <a:r>
              <a:rPr lang="pl-PL" altLang="sv-SE" sz="2000" b="1" dirty="0">
                <a:solidFill>
                  <a:srgbClr val="002060"/>
                </a:solidFill>
                <a:latin typeface="Arial Narrow" pitchFamily="34" charset="0"/>
              </a:rPr>
              <a:t> 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inciter à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agir</a:t>
            </a: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Suscitez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l’émotion</a:t>
            </a: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Nécessaire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pour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éviter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une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crise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secondaire</a:t>
            </a: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« FAITES ATTENTION »</a:t>
            </a:r>
            <a:endParaRPr lang="en-US" altLang="sv-SE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4005064"/>
            <a:ext cx="1584176" cy="5283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altLang="zh-CN" sz="1400" b="1" dirty="0" err="1"/>
              <a:t>Conseils</a:t>
            </a:r>
            <a:r>
              <a:rPr lang="en-US" altLang="zh-CN" sz="1400" b="1" dirty="0"/>
              <a:t> de </a:t>
            </a:r>
            <a:r>
              <a:rPr lang="en-US" altLang="zh-CN" sz="1400" b="1" dirty="0" err="1"/>
              <a:t>précaution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4676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6333" y="1485925"/>
            <a:ext cx="6134047" cy="431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74638"/>
            <a:ext cx="734481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002060"/>
                </a:solidFill>
              </a:rPr>
              <a:t>Stratégies de communication sur les risques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75" y="3022243"/>
            <a:ext cx="2383739" cy="194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81" y="1710540"/>
            <a:ext cx="2619941" cy="351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737613" y="1894841"/>
            <a:ext cx="2636230" cy="286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Écouter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et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reconnaître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la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vérité</a:t>
            </a: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Donner des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faits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pour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démontrer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l’absence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de danger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altLang="sv-SE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« CALMEZ-VOUS 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(de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façon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000" b="1" dirty="0" err="1">
                <a:solidFill>
                  <a:srgbClr val="002060"/>
                </a:solidFill>
                <a:latin typeface="Arial Narrow" pitchFamily="34" charset="0"/>
              </a:rPr>
              <a:t>respectueuse</a:t>
            </a:r>
            <a:r>
              <a:rPr lang="en-GB" altLang="sv-SE" sz="2000" b="1" dirty="0">
                <a:solidFill>
                  <a:srgbClr val="002060"/>
                </a:solidFill>
                <a:latin typeface="Arial Narrow" pitchFamily="34" charset="0"/>
              </a:rPr>
              <a:t>)</a:t>
            </a:r>
            <a:endParaRPr lang="en-US" altLang="sv-SE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 rot="10800000">
            <a:off x="3308186" y="2863859"/>
            <a:ext cx="712678" cy="1645747"/>
          </a:xfrm>
          <a:prstGeom prst="upArrow">
            <a:avLst>
              <a:gd name="adj1" fmla="val 50000"/>
              <a:gd name="adj2" fmla="val 54429"/>
            </a:avLst>
          </a:prstGeom>
          <a:solidFill>
            <a:srgbClr val="F0181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lIns="80133" tIns="40067" rIns="80133" bIns="40067" anchor="ctr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altLang="sv-SE" sz="250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2132856"/>
            <a:ext cx="165618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err="1"/>
              <a:t>Gestion</a:t>
            </a:r>
            <a:r>
              <a:rPr lang="en-US" altLang="zh-CN" sz="1400" b="1" dirty="0"/>
              <a:t> de </a:t>
            </a:r>
            <a:r>
              <a:rPr lang="en-US" altLang="zh-CN" sz="1400" b="1" dirty="0" err="1"/>
              <a:t>l’indignation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72275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6333" y="1485925"/>
            <a:ext cx="6134047" cy="431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74638"/>
            <a:ext cx="734481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002060"/>
                </a:solidFill>
              </a:rPr>
              <a:t>Stratégies de communication sur les risques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154" y="2116579"/>
            <a:ext cx="2242561" cy="69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474" y="1696142"/>
            <a:ext cx="2533062" cy="194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294" y="3314533"/>
            <a:ext cx="4622226" cy="189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602295" y="2084902"/>
            <a:ext cx="2497767" cy="267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Expliquer</a:t>
            </a:r>
            <a:r>
              <a:rPr lang="en-GB" altLang="sv-SE" sz="24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ce</a:t>
            </a:r>
            <a:r>
              <a:rPr lang="en-GB" altLang="sv-SE" sz="24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qu’il</a:t>
            </a:r>
            <a:r>
              <a:rPr lang="en-GB" altLang="sv-SE" sz="2400" b="1" dirty="0">
                <a:solidFill>
                  <a:srgbClr val="002060"/>
                </a:solidFill>
                <a:latin typeface="Arial Narrow" pitchFamily="34" charset="0"/>
              </a:rPr>
              <a:t> se </a:t>
            </a: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passe</a:t>
            </a:r>
            <a:endParaRPr lang="en-GB" altLang="sv-SE" sz="24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Gérer</a:t>
            </a:r>
            <a:r>
              <a:rPr lang="en-GB" altLang="sv-SE" sz="2400" b="1" dirty="0">
                <a:solidFill>
                  <a:srgbClr val="002060"/>
                </a:solidFill>
                <a:latin typeface="Arial Narrow" pitchFamily="34" charset="0"/>
              </a:rPr>
              <a:t> les </a:t>
            </a:r>
            <a:r>
              <a:rPr lang="en-GB" altLang="sv-SE" sz="2400" b="1" dirty="0" err="1">
                <a:solidFill>
                  <a:srgbClr val="002060"/>
                </a:solidFill>
                <a:latin typeface="Arial Narrow" pitchFamily="34" charset="0"/>
              </a:rPr>
              <a:t>émotions</a:t>
            </a:r>
            <a:endParaRPr lang="en-GB" altLang="sv-SE" sz="2400" b="1" dirty="0">
              <a:solidFill>
                <a:srgbClr val="002060"/>
              </a:solidFill>
              <a:latin typeface="Arial Narrow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400" b="1" dirty="0">
                <a:solidFill>
                  <a:srgbClr val="002060"/>
                </a:solidFill>
                <a:latin typeface="Arial Narrow" pitchFamily="34" charset="0"/>
              </a:rPr>
              <a:t>« NOUS SOMMES TOUS UNIS DANS CETTE ÉPREUVE » </a:t>
            </a:r>
            <a:endParaRPr lang="en-US" altLang="sv-SE" sz="24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35357" y="2145540"/>
            <a:ext cx="1872208" cy="523220"/>
          </a:xfrm>
          <a:prstGeom prst="rect">
            <a:avLst/>
          </a:prstGeom>
          <a:solidFill>
            <a:srgbClr val="F58B1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Communication </a:t>
            </a:r>
            <a:br>
              <a:rPr lang="en-US" altLang="zh-CN" sz="1400" b="1" dirty="0"/>
            </a:br>
            <a:r>
              <a:rPr lang="en-US" altLang="zh-CN" sz="1400" b="1" dirty="0" err="1"/>
              <a:t>sur</a:t>
            </a:r>
            <a:r>
              <a:rPr lang="en-US" altLang="zh-CN" sz="1400" b="1" dirty="0"/>
              <a:t> les crises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2830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dirty="0" err="1">
                <a:solidFill>
                  <a:srgbClr val="002060"/>
                </a:solidFill>
              </a:rPr>
              <a:t>Objectifs</a:t>
            </a:r>
            <a:r>
              <a:rPr lang="en-GB" sz="3600" b="1" dirty="0">
                <a:solidFill>
                  <a:srgbClr val="002060"/>
                </a:solidFill>
              </a:rPr>
              <a:t> </a:t>
            </a:r>
            <a:r>
              <a:rPr lang="en-GB" sz="3600" b="1" dirty="0" err="1">
                <a:solidFill>
                  <a:srgbClr val="002060"/>
                </a:solidFill>
              </a:rPr>
              <a:t>d’apprentissage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435280" cy="4525963"/>
          </a:xfrm>
        </p:spPr>
        <p:txBody>
          <a:bodyPr rIns="0">
            <a:noAutofit/>
          </a:bodyPr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fr-FR" altLang="sv-SE" sz="2500" dirty="0">
                <a:solidFill>
                  <a:srgbClr val="002060"/>
                </a:solidFill>
              </a:rPr>
              <a:t>À la fin de cette séance, vous serez capable de :</a:t>
            </a:r>
            <a:endParaRPr lang="en-GB" altLang="sv-SE" sz="2500" dirty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GB" altLang="sv-SE" sz="1400" dirty="0"/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002060"/>
              </a:buClr>
              <a:defRPr/>
            </a:pPr>
            <a:r>
              <a:rPr lang="fr-FR" altLang="sv-SE" sz="2500" dirty="0">
                <a:solidFill>
                  <a:srgbClr val="002060"/>
                </a:solidFill>
              </a:rPr>
              <a:t>Expliquer les difficultés liées à la perception des risques</a:t>
            </a:r>
            <a:endParaRPr lang="en-GB" altLang="sv-SE" sz="2500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002060"/>
              </a:buClr>
              <a:defRPr/>
            </a:pPr>
            <a:r>
              <a:rPr lang="fr-FR" sz="2500" dirty="0">
                <a:solidFill>
                  <a:srgbClr val="002060"/>
                </a:solidFill>
              </a:rPr>
              <a:t>Décrire les caractéristiques des informations en situation d’urgence</a:t>
            </a:r>
            <a:endParaRPr lang="en-US" sz="2500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002060"/>
              </a:buClr>
              <a:defRPr/>
            </a:pPr>
            <a:r>
              <a:rPr lang="en-GB" sz="2500" dirty="0" err="1">
                <a:solidFill>
                  <a:srgbClr val="002060"/>
                </a:solidFill>
              </a:rPr>
              <a:t>Appliquer</a:t>
            </a:r>
            <a:r>
              <a:rPr lang="en-GB" sz="2500" dirty="0">
                <a:solidFill>
                  <a:srgbClr val="002060"/>
                </a:solidFill>
              </a:rPr>
              <a:t> les </a:t>
            </a:r>
            <a:r>
              <a:rPr lang="en-GB" sz="2500" dirty="0" err="1">
                <a:solidFill>
                  <a:srgbClr val="002060"/>
                </a:solidFill>
              </a:rPr>
              <a:t>principes</a:t>
            </a:r>
            <a:r>
              <a:rPr lang="en-GB" sz="2500" dirty="0">
                <a:solidFill>
                  <a:srgbClr val="002060"/>
                </a:solidFill>
              </a:rPr>
              <a:t> de communication de </a:t>
            </a:r>
            <a:r>
              <a:rPr lang="en-GB" sz="2500" dirty="0" err="1">
                <a:solidFill>
                  <a:srgbClr val="002060"/>
                </a:solidFill>
              </a:rPr>
              <a:t>l’OMS</a:t>
            </a:r>
            <a:r>
              <a:rPr lang="en-GB" sz="2500" dirty="0">
                <a:solidFill>
                  <a:srgbClr val="002060"/>
                </a:solidFill>
              </a:rPr>
              <a:t> </a:t>
            </a:r>
            <a:r>
              <a:rPr lang="en-GB" sz="2500" dirty="0" err="1">
                <a:solidFill>
                  <a:srgbClr val="002060"/>
                </a:solidFill>
              </a:rPr>
              <a:t>en</a:t>
            </a:r>
            <a:r>
              <a:rPr lang="en-GB" sz="2500" dirty="0">
                <a:solidFill>
                  <a:srgbClr val="002060"/>
                </a:solidFill>
              </a:rPr>
              <a:t> situation </a:t>
            </a:r>
            <a:r>
              <a:rPr lang="en-GB" sz="2500" dirty="0" err="1">
                <a:solidFill>
                  <a:srgbClr val="002060"/>
                </a:solidFill>
              </a:rPr>
              <a:t>d’épidémie</a:t>
            </a:r>
            <a:endParaRPr lang="en-GB" sz="2500" dirty="0">
              <a:solidFill>
                <a:srgbClr val="00206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Clr>
                <a:srgbClr val="002060"/>
              </a:buClr>
              <a:defRPr/>
            </a:pPr>
            <a:r>
              <a:rPr lang="en-GB" altLang="sv-SE" sz="2500" dirty="0">
                <a:solidFill>
                  <a:srgbClr val="002060"/>
                </a:solidFill>
              </a:rPr>
              <a:t>Identifier les </a:t>
            </a:r>
            <a:r>
              <a:rPr lang="en-GB" altLang="sv-SE" sz="2500" dirty="0" err="1">
                <a:solidFill>
                  <a:srgbClr val="002060"/>
                </a:solidFill>
              </a:rPr>
              <a:t>moyens</a:t>
            </a:r>
            <a:r>
              <a:rPr lang="en-GB" altLang="sv-SE" sz="2500" dirty="0">
                <a:solidFill>
                  <a:srgbClr val="002060"/>
                </a:solidFill>
              </a:rPr>
              <a:t> </a:t>
            </a:r>
            <a:r>
              <a:rPr lang="en-GB" altLang="sv-SE" sz="2500" dirty="0" err="1">
                <a:solidFill>
                  <a:srgbClr val="002060"/>
                </a:solidFill>
              </a:rPr>
              <a:t>efficaces</a:t>
            </a:r>
            <a:r>
              <a:rPr lang="en-GB" altLang="sv-SE" sz="2500" dirty="0">
                <a:solidFill>
                  <a:srgbClr val="002060"/>
                </a:solidFill>
              </a:rPr>
              <a:t> de communication avec les </a:t>
            </a:r>
            <a:r>
              <a:rPr lang="en-GB" altLang="sv-SE" sz="2500" dirty="0" err="1">
                <a:solidFill>
                  <a:srgbClr val="002060"/>
                </a:solidFill>
              </a:rPr>
              <a:t>médias</a:t>
            </a:r>
            <a:r>
              <a:rPr lang="en-GB" altLang="sv-SE" sz="2500" dirty="0">
                <a:solidFill>
                  <a:srgbClr val="002060"/>
                </a:solidFill>
              </a:rPr>
              <a:t> en situation </a:t>
            </a:r>
            <a:r>
              <a:rPr lang="en-GB" altLang="sv-SE" sz="2500" dirty="0" err="1">
                <a:solidFill>
                  <a:srgbClr val="002060"/>
                </a:solidFill>
              </a:rPr>
              <a:t>d’urgence</a:t>
            </a:r>
            <a:r>
              <a:rPr lang="en-GB" altLang="sv-SE" sz="2500" dirty="0">
                <a:solidFill>
                  <a:srgbClr val="002060"/>
                </a:solidFill>
              </a:rPr>
              <a:t>.</a:t>
            </a:r>
            <a:endParaRPr lang="en-GB" altLang="sv-SE" sz="2500" dirty="0"/>
          </a:p>
          <a:p>
            <a:pPr marL="467525" indent="-467525" eaLnBrk="1" hangingPunct="1">
              <a:lnSpc>
                <a:spcPct val="80000"/>
              </a:lnSpc>
              <a:buNone/>
              <a:defRPr/>
            </a:pPr>
            <a:endParaRPr lang="en-US" altLang="sv-SE" sz="2500" dirty="0"/>
          </a:p>
        </p:txBody>
      </p:sp>
    </p:spTree>
    <p:extLst>
      <p:ext uri="{BB962C8B-B14F-4D97-AF65-F5344CB8AC3E}">
        <p14:creationId xmlns:p14="http://schemas.microsoft.com/office/powerpoint/2010/main" val="102569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6333" y="1485925"/>
            <a:ext cx="6134047" cy="431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74638"/>
            <a:ext cx="691276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002060"/>
                </a:solidFill>
              </a:rPr>
              <a:t>Stratégies de communication sur les risques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691" y="1737899"/>
            <a:ext cx="2425820" cy="194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81" y="1710540"/>
            <a:ext cx="2619941" cy="351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87388" y="1680305"/>
            <a:ext cx="2789625" cy="267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400" b="1">
                <a:solidFill>
                  <a:srgbClr val="002060"/>
                </a:solidFill>
                <a:latin typeface="Arial Narrow" pitchFamily="34" charset="0"/>
              </a:rPr>
              <a:t>Surveillance des communications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GB" altLang="sv-SE" sz="2400" b="1">
                <a:solidFill>
                  <a:srgbClr val="002060"/>
                </a:solidFill>
                <a:latin typeface="Arial Narrow" pitchFamily="34" charset="0"/>
              </a:rPr>
              <a:t>Identifier et gérer l’indignation le plus tôt possible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None/>
            </a:pPr>
            <a:endParaRPr lang="en-US" altLang="sv-SE" sz="2400" b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3910496"/>
            <a:ext cx="2664296" cy="523220"/>
          </a:xfrm>
          <a:prstGeom prst="rect">
            <a:avLst/>
          </a:prstGeom>
          <a:solidFill>
            <a:srgbClr val="46B538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altLang="zh-CN" sz="1400" b="1"/>
              <a:t>Recommandations sanitaires ; relations des acteurs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6729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Liste de vérification : Communication </a:t>
            </a:r>
            <a:r>
              <a:rPr lang="en-GB" sz="4000" b="1" dirty="0" err="1">
                <a:solidFill>
                  <a:srgbClr val="002060"/>
                </a:solidFill>
              </a:rPr>
              <a:t>lors</a:t>
            </a:r>
            <a:r>
              <a:rPr lang="en-GB" sz="4000" b="1" dirty="0">
                <a:solidFill>
                  <a:srgbClr val="002060"/>
                </a:solidFill>
              </a:rPr>
              <a:t> des crises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AutoNum type="arabicPeriod"/>
            </a:pPr>
            <a:r>
              <a:rPr lang="en-GB" sz="1800" dirty="0" err="1">
                <a:solidFill>
                  <a:srgbClr val="002060"/>
                </a:solidFill>
              </a:rPr>
              <a:t>Communiquer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err="1">
                <a:solidFill>
                  <a:srgbClr val="002060"/>
                </a:solidFill>
              </a:rPr>
              <a:t>d’abord</a:t>
            </a:r>
            <a:r>
              <a:rPr lang="en-GB" sz="1800" dirty="0">
                <a:solidFill>
                  <a:srgbClr val="002060"/>
                </a:solidFill>
              </a:rPr>
              <a:t>, communiquer souvent, communiquer régulièrement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Soyez le premier à définir le problème, </a:t>
            </a:r>
            <a:r>
              <a:rPr lang="en-GB" sz="1400" dirty="0" err="1">
                <a:solidFill>
                  <a:srgbClr val="002060"/>
                </a:solidFill>
              </a:rPr>
              <a:t>même</a:t>
            </a:r>
            <a:r>
              <a:rPr lang="en-GB" sz="1400" dirty="0">
                <a:solidFill>
                  <a:srgbClr val="002060"/>
                </a:solidFill>
              </a:rPr>
              <a:t> </a:t>
            </a:r>
            <a:r>
              <a:rPr lang="en-GB" sz="1400" dirty="0" err="1">
                <a:solidFill>
                  <a:srgbClr val="002060"/>
                </a:solidFill>
              </a:rPr>
              <a:t>si</a:t>
            </a:r>
            <a:r>
              <a:rPr lang="en-GB" sz="1400" dirty="0">
                <a:solidFill>
                  <a:srgbClr val="002060"/>
                </a:solidFill>
              </a:rPr>
              <a:t> les </a:t>
            </a:r>
            <a:r>
              <a:rPr lang="en-GB" sz="1400" dirty="0" err="1">
                <a:solidFill>
                  <a:srgbClr val="002060"/>
                </a:solidFill>
              </a:rPr>
              <a:t>informations</a:t>
            </a:r>
            <a:r>
              <a:rPr lang="en-GB" sz="1400" dirty="0">
                <a:solidFill>
                  <a:srgbClr val="002060"/>
                </a:solidFill>
              </a:rPr>
              <a:t> ne </a:t>
            </a:r>
            <a:r>
              <a:rPr lang="en-GB" sz="1400" dirty="0" err="1">
                <a:solidFill>
                  <a:srgbClr val="002060"/>
                </a:solidFill>
              </a:rPr>
              <a:t>sont</a:t>
            </a:r>
            <a:r>
              <a:rPr lang="en-GB" sz="1400" dirty="0">
                <a:solidFill>
                  <a:srgbClr val="002060"/>
                </a:solidFill>
              </a:rPr>
              <a:t> pas </a:t>
            </a:r>
            <a:r>
              <a:rPr lang="en-GB" sz="1400" dirty="0" err="1">
                <a:solidFill>
                  <a:srgbClr val="002060"/>
                </a:solidFill>
              </a:rPr>
              <a:t>complètes</a:t>
            </a:r>
            <a:r>
              <a:rPr lang="en-GB" sz="1400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charset="0"/>
              <a:buAutoNum type="arabicPeriod"/>
            </a:pPr>
            <a:r>
              <a:rPr lang="en-GB" sz="1800" dirty="0">
                <a:solidFill>
                  <a:srgbClr val="002060"/>
                </a:solidFill>
              </a:rPr>
              <a:t>Expliquer </a:t>
            </a:r>
            <a:r>
              <a:rPr lang="en-GB" sz="1800" dirty="0" err="1">
                <a:solidFill>
                  <a:srgbClr val="002060"/>
                </a:solidFill>
              </a:rPr>
              <a:t>ce</a:t>
            </a:r>
            <a:r>
              <a:rPr lang="en-GB" sz="1800" dirty="0">
                <a:solidFill>
                  <a:srgbClr val="002060"/>
                </a:solidFill>
              </a:rPr>
              <a:t> qui se passe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Que savez-vous, </a:t>
            </a:r>
            <a:r>
              <a:rPr lang="en-GB" sz="1400" dirty="0" err="1">
                <a:solidFill>
                  <a:srgbClr val="002060"/>
                </a:solidFill>
              </a:rPr>
              <a:t>qu’ignorez-vous</a:t>
            </a:r>
            <a:r>
              <a:rPr lang="en-GB" sz="1400" dirty="0">
                <a:solidFill>
                  <a:srgbClr val="002060"/>
                </a:solidFill>
              </a:rPr>
              <a:t> ?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Comment allez-vous aider ?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Que pouvons-nous tirer de notre expérience passée et de notre expertise ?</a:t>
            </a:r>
          </a:p>
          <a:p>
            <a:pPr>
              <a:buFont typeface="Arial" charset="0"/>
              <a:buAutoNum type="arabicPeriod"/>
            </a:pPr>
            <a:r>
              <a:rPr lang="en-GB" sz="1800" dirty="0">
                <a:solidFill>
                  <a:srgbClr val="002060"/>
                </a:solidFill>
              </a:rPr>
              <a:t>Gérer les émotions et être sincère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Faites </a:t>
            </a:r>
            <a:r>
              <a:rPr lang="en-GB" sz="1400" dirty="0" err="1">
                <a:solidFill>
                  <a:srgbClr val="002060"/>
                </a:solidFill>
              </a:rPr>
              <a:t>preuve</a:t>
            </a:r>
            <a:r>
              <a:rPr lang="en-GB" sz="1400" dirty="0">
                <a:solidFill>
                  <a:srgbClr val="002060"/>
                </a:solidFill>
              </a:rPr>
              <a:t> </a:t>
            </a:r>
            <a:r>
              <a:rPr lang="en-GB" sz="1400" dirty="0" err="1">
                <a:solidFill>
                  <a:srgbClr val="002060"/>
                </a:solidFill>
              </a:rPr>
              <a:t>d’empathie</a:t>
            </a:r>
            <a:r>
              <a:rPr lang="en-GB" sz="1400" dirty="0">
                <a:solidFill>
                  <a:srgbClr val="002060"/>
                </a:solidFill>
              </a:rPr>
              <a:t> et de </a:t>
            </a:r>
            <a:r>
              <a:rPr lang="en-GB" sz="1400" dirty="0" err="1">
                <a:solidFill>
                  <a:srgbClr val="002060"/>
                </a:solidFill>
              </a:rPr>
              <a:t>compréhension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en-GB" sz="1400" dirty="0">
                <a:solidFill>
                  <a:srgbClr val="002060"/>
                </a:solidFill>
              </a:rPr>
              <a:t>et </a:t>
            </a:r>
            <a:r>
              <a:rPr lang="en-GB" sz="1400" dirty="0" err="1">
                <a:solidFill>
                  <a:srgbClr val="002060"/>
                </a:solidFill>
              </a:rPr>
              <a:t>soyez</a:t>
            </a:r>
            <a:r>
              <a:rPr lang="en-GB" sz="1400" dirty="0">
                <a:solidFill>
                  <a:srgbClr val="002060"/>
                </a:solidFill>
              </a:rPr>
              <a:t> à </a:t>
            </a:r>
            <a:r>
              <a:rPr lang="en-GB" sz="1400" dirty="0" err="1">
                <a:solidFill>
                  <a:srgbClr val="002060"/>
                </a:solidFill>
              </a:rPr>
              <a:t>l’écoute</a:t>
            </a:r>
            <a:r>
              <a:rPr lang="en-GB" sz="1400" dirty="0">
                <a:solidFill>
                  <a:srgbClr val="002060"/>
                </a:solidFill>
              </a:rPr>
              <a:t>.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Identifiez et gérez les craintes, </a:t>
            </a:r>
            <a:r>
              <a:rPr lang="en-GB" sz="1400" dirty="0" err="1">
                <a:solidFill>
                  <a:srgbClr val="002060"/>
                </a:solidFill>
              </a:rPr>
              <a:t>l’indignation</a:t>
            </a:r>
            <a:r>
              <a:rPr lang="en-GB" sz="1400" dirty="0">
                <a:solidFill>
                  <a:srgbClr val="002060"/>
                </a:solidFill>
              </a:rPr>
              <a:t>, les </a:t>
            </a:r>
            <a:r>
              <a:rPr lang="en-GB" sz="1400" dirty="0" err="1">
                <a:solidFill>
                  <a:srgbClr val="002060"/>
                </a:solidFill>
              </a:rPr>
              <a:t>rumeurs</a:t>
            </a:r>
            <a:r>
              <a:rPr lang="en-GB" sz="1400" dirty="0">
                <a:solidFill>
                  <a:srgbClr val="002060"/>
                </a:solidFill>
              </a:rPr>
              <a:t>,</a:t>
            </a:r>
            <a:br>
              <a:rPr lang="pl-PL" sz="1400" dirty="0">
                <a:solidFill>
                  <a:srgbClr val="002060"/>
                </a:solidFill>
              </a:rPr>
            </a:br>
            <a:r>
              <a:rPr lang="en-GB" sz="1400" dirty="0">
                <a:solidFill>
                  <a:srgbClr val="002060"/>
                </a:solidFill>
              </a:rPr>
              <a:t>les fausses informations. </a:t>
            </a:r>
          </a:p>
          <a:p>
            <a:pPr>
              <a:buFont typeface="Arial" charset="0"/>
              <a:buAutoNum type="arabicPeriod"/>
            </a:pPr>
            <a:r>
              <a:rPr lang="en-GB" sz="1800" dirty="0">
                <a:solidFill>
                  <a:srgbClr val="002060"/>
                </a:solidFill>
              </a:rPr>
              <a:t>Donner aux gens quelque chose à faire</a:t>
            </a:r>
          </a:p>
          <a:p>
            <a:pPr>
              <a:buFont typeface="Arial" charset="0"/>
              <a:buAutoNum type="arabicPeriod"/>
            </a:pPr>
            <a:r>
              <a:rPr lang="en-GB" sz="1800" dirty="0">
                <a:solidFill>
                  <a:srgbClr val="002060"/>
                </a:solidFill>
              </a:rPr>
              <a:t>« Nous sommes tous unis dans </a:t>
            </a:r>
            <a:r>
              <a:rPr lang="en-GB" sz="1800" dirty="0" err="1">
                <a:solidFill>
                  <a:srgbClr val="002060"/>
                </a:solidFill>
              </a:rPr>
              <a:t>cette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err="1">
                <a:solidFill>
                  <a:srgbClr val="002060"/>
                </a:solidFill>
              </a:rPr>
              <a:t>épreuve</a:t>
            </a:r>
            <a:r>
              <a:rPr lang="en-GB" sz="1800" dirty="0">
                <a:solidFill>
                  <a:srgbClr val="002060"/>
                </a:solidFill>
              </a:rPr>
              <a:t> »</a:t>
            </a:r>
          </a:p>
          <a:p>
            <a:endParaRPr lang="en-GB" sz="1600" dirty="0"/>
          </a:p>
        </p:txBody>
      </p:sp>
      <p:pic>
        <p:nvPicPr>
          <p:cNvPr id="33797" name="Picture 5" descr="d:\Documents and Settings\Test\Local Settings\Temporary Internet Files\Content.IE5\HIK7KF06\MP90039008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713" y="3356992"/>
            <a:ext cx="2592791" cy="270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883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9285178" cy="634929"/>
          </a:xfrm>
          <a:prstGeom prst="rect">
            <a:avLst/>
          </a:prstGeom>
          <a:noFill/>
        </p:spPr>
        <p:txBody>
          <a:bodyPr lIns="80147" tIns="40074" rIns="80147" bIns="40074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fr-FR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Prévenir et gérer les rumeurs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395536" y="1628800"/>
            <a:ext cx="8352928" cy="1224136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Là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où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il</a:t>
            </a:r>
            <a:r>
              <a:rPr lang="en-GB" altLang="en-US" sz="2400" dirty="0">
                <a:solidFill>
                  <a:schemeClr val="bg1"/>
                </a:solidFill>
              </a:rPr>
              <a:t> y a </a:t>
            </a:r>
            <a:r>
              <a:rPr lang="en-GB" altLang="en-US" sz="2400" dirty="0" err="1">
                <a:solidFill>
                  <a:schemeClr val="bg1"/>
                </a:solidFill>
              </a:rPr>
              <a:t>manque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d’informations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ou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ambiguité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dans</a:t>
            </a:r>
            <a:r>
              <a:rPr lang="en-GB" altLang="en-US" sz="2400" dirty="0">
                <a:solidFill>
                  <a:schemeClr val="bg1"/>
                </a:solidFill>
              </a:rPr>
              <a:t> les </a:t>
            </a:r>
            <a:r>
              <a:rPr lang="en-GB" altLang="en-US" sz="2400" dirty="0" err="1">
                <a:solidFill>
                  <a:schemeClr val="bg1"/>
                </a:solidFill>
              </a:rPr>
              <a:t>informations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données</a:t>
            </a:r>
            <a:r>
              <a:rPr lang="en-GB" altLang="en-US" sz="2400" dirty="0">
                <a:solidFill>
                  <a:schemeClr val="bg1"/>
                </a:solidFill>
              </a:rPr>
              <a:t>, les </a:t>
            </a:r>
            <a:r>
              <a:rPr lang="en-GB" altLang="en-US" sz="2400" dirty="0" err="1">
                <a:solidFill>
                  <a:schemeClr val="bg1"/>
                </a:solidFill>
              </a:rPr>
              <a:t>rumeurs</a:t>
            </a:r>
            <a:r>
              <a:rPr lang="en-GB" altLang="en-US" sz="2400" dirty="0">
                <a:solidFill>
                  <a:schemeClr val="bg1"/>
                </a:solidFill>
              </a:rPr>
              <a:t> et les </a:t>
            </a:r>
            <a:r>
              <a:rPr lang="en-GB" altLang="en-US" sz="2400" dirty="0" err="1">
                <a:solidFill>
                  <a:schemeClr val="bg1"/>
                </a:solidFill>
              </a:rPr>
              <a:t>fausses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informations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remplissent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rapidement</a:t>
            </a:r>
            <a:r>
              <a:rPr lang="en-GB" altLang="en-US" sz="2400" dirty="0">
                <a:solidFill>
                  <a:schemeClr val="bg1"/>
                </a:solidFill>
              </a:rPr>
              <a:t> le vide… 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3198455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rumeurs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propagent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personnne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(bouche-à-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oreille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les medias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travers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d’Internet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blogs, des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réseaux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sociaux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SMS messages </a:t>
            </a:r>
            <a:r>
              <a:rPr 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…?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093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pPr>
              <a:defRPr/>
            </a:pPr>
            <a:r>
              <a:rPr lang="fr-FR" sz="3600" b="1" dirty="0">
                <a:solidFill>
                  <a:srgbClr val="002060"/>
                </a:solidFill>
              </a:rPr>
              <a:t>Rumeurs et risques de violences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179511" y="1412777"/>
            <a:ext cx="8856985" cy="266429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altLang="fr-FR" sz="2800" dirty="0" err="1">
                <a:solidFill>
                  <a:srgbClr val="FF0000"/>
                </a:solidFill>
              </a:rPr>
              <a:t>Pourquoi</a:t>
            </a:r>
            <a:r>
              <a:rPr lang="en-GB" altLang="fr-FR" sz="2800" dirty="0">
                <a:solidFill>
                  <a:srgbClr val="FF0000"/>
                </a:solidFill>
              </a:rPr>
              <a:t> les </a:t>
            </a:r>
            <a:r>
              <a:rPr lang="en-GB" altLang="fr-FR" sz="2800" dirty="0" err="1">
                <a:solidFill>
                  <a:srgbClr val="FF0000"/>
                </a:solidFill>
              </a:rPr>
              <a:t>rumeurs</a:t>
            </a:r>
            <a:r>
              <a:rPr lang="en-GB" altLang="fr-FR" sz="2800" dirty="0">
                <a:solidFill>
                  <a:srgbClr val="FF0000"/>
                </a:solidFill>
              </a:rPr>
              <a:t> </a:t>
            </a:r>
            <a:r>
              <a:rPr lang="en-GB" altLang="fr-FR" sz="2800" dirty="0" err="1">
                <a:solidFill>
                  <a:srgbClr val="FF0000"/>
                </a:solidFill>
              </a:rPr>
              <a:t>sont-elles</a:t>
            </a:r>
            <a:r>
              <a:rPr lang="en-GB" altLang="fr-FR" sz="2800" dirty="0">
                <a:solidFill>
                  <a:srgbClr val="FF0000"/>
                </a:solidFill>
              </a:rPr>
              <a:t> </a:t>
            </a:r>
            <a:r>
              <a:rPr lang="en-GB" altLang="fr-FR" sz="2800" dirty="0" err="1">
                <a:solidFill>
                  <a:srgbClr val="FF0000"/>
                </a:solidFill>
              </a:rPr>
              <a:t>si</a:t>
            </a:r>
            <a:r>
              <a:rPr lang="en-GB" altLang="fr-FR" sz="2800" dirty="0">
                <a:solidFill>
                  <a:srgbClr val="FF0000"/>
                </a:solidFill>
              </a:rPr>
              <a:t> </a:t>
            </a:r>
            <a:r>
              <a:rPr lang="en-GB" altLang="fr-FR" sz="2800" dirty="0" err="1">
                <a:solidFill>
                  <a:srgbClr val="FF0000"/>
                </a:solidFill>
              </a:rPr>
              <a:t>puissantes</a:t>
            </a:r>
            <a:r>
              <a:rPr lang="en-GB" altLang="fr-FR" sz="2800" dirty="0">
                <a:solidFill>
                  <a:srgbClr val="FF0000"/>
                </a:solidFill>
              </a:rPr>
              <a:t> 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fr-FR" altLang="fr-FR" sz="2400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fr-FR" altLang="fr-FR" sz="2400" dirty="0">
                <a:solidFill>
                  <a:srgbClr val="002060"/>
                </a:solidFill>
              </a:rPr>
              <a:t>Dans une situation de peur, d'incertitude et de doute, les rumeurs aident à faire face à l'anxiété et à la peur, en fournissant une explication à l'inconnu.</a:t>
            </a:r>
            <a:endParaRPr lang="en-GB" altLang="fr-FR" sz="2400" dirty="0">
              <a:solidFill>
                <a:srgbClr val="002060"/>
              </a:solidFill>
            </a:endParaRPr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 rot="21369286">
            <a:off x="419463" y="3928993"/>
            <a:ext cx="8501910" cy="983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 rot="21418934">
            <a:off x="589614" y="5005266"/>
            <a:ext cx="7935841" cy="11245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752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De quel type de rumeurs doit-on s’inquiéter?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12494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002060"/>
                </a:solidFill>
              </a:rPr>
              <a:t>Des </a:t>
            </a:r>
            <a:r>
              <a:rPr lang="en-US" sz="2400" dirty="0" err="1">
                <a:solidFill>
                  <a:srgbClr val="002060"/>
                </a:solidFill>
              </a:rPr>
              <a:t>fausses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informations</a:t>
            </a:r>
            <a:endParaRPr lang="en-US" sz="24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002060"/>
                </a:solidFill>
              </a:rPr>
              <a:t>Des </a:t>
            </a:r>
            <a:r>
              <a:rPr lang="en-US" sz="2400" dirty="0" err="1">
                <a:solidFill>
                  <a:srgbClr val="002060"/>
                </a:solidFill>
              </a:rPr>
              <a:t>mythes</a:t>
            </a:r>
            <a:r>
              <a:rPr lang="en-US" sz="2400" dirty="0">
                <a:solidFill>
                  <a:srgbClr val="002060"/>
                </a:solidFill>
              </a:rPr>
              <a:t> et des </a:t>
            </a:r>
            <a:r>
              <a:rPr lang="en-US" sz="2400" dirty="0" err="1">
                <a:solidFill>
                  <a:srgbClr val="002060"/>
                </a:solidFill>
              </a:rPr>
              <a:t>pratiques</a:t>
            </a:r>
            <a:r>
              <a:rPr lang="en-US" sz="2400" dirty="0">
                <a:solidFill>
                  <a:srgbClr val="002060"/>
                </a:solidFill>
              </a:rPr>
              <a:t> à </a:t>
            </a:r>
            <a:r>
              <a:rPr lang="en-US" sz="2400" dirty="0" err="1">
                <a:solidFill>
                  <a:srgbClr val="002060"/>
                </a:solidFill>
              </a:rPr>
              <a:t>nocives</a:t>
            </a:r>
            <a:endParaRPr lang="en-US" sz="24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002060"/>
                </a:solidFill>
              </a:rPr>
              <a:t>Des </a:t>
            </a:r>
            <a:r>
              <a:rPr lang="en-US" sz="2400" dirty="0" err="1">
                <a:solidFill>
                  <a:srgbClr val="002060"/>
                </a:solidFill>
              </a:rPr>
              <a:t>informations</a:t>
            </a:r>
            <a:r>
              <a:rPr lang="en-US" sz="2400" dirty="0">
                <a:solidFill>
                  <a:srgbClr val="002060"/>
                </a:solidFill>
              </a:rPr>
              <a:t> qui </a:t>
            </a:r>
            <a:r>
              <a:rPr lang="en-US" sz="2400" dirty="0" err="1">
                <a:solidFill>
                  <a:srgbClr val="002060"/>
                </a:solidFill>
              </a:rPr>
              <a:t>peuvent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nuire</a:t>
            </a:r>
            <a:r>
              <a:rPr lang="en-US" sz="2400" dirty="0">
                <a:solidFill>
                  <a:srgbClr val="002060"/>
                </a:solidFill>
              </a:rPr>
              <a:t> à la </a:t>
            </a:r>
            <a:r>
              <a:rPr lang="en-US" sz="2400" dirty="0" err="1">
                <a:solidFill>
                  <a:srgbClr val="002060"/>
                </a:solidFill>
              </a:rPr>
              <a:t>réputation</a:t>
            </a:r>
            <a:r>
              <a:rPr lang="en-US" sz="2400" dirty="0">
                <a:solidFill>
                  <a:srgbClr val="002060"/>
                </a:solidFill>
              </a:rPr>
              <a:t> et/</a:t>
            </a:r>
            <a:r>
              <a:rPr lang="en-US" sz="2400" dirty="0" err="1">
                <a:solidFill>
                  <a:srgbClr val="00206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diminuer</a:t>
            </a:r>
            <a:r>
              <a:rPr lang="en-US" sz="2400" dirty="0">
                <a:solidFill>
                  <a:srgbClr val="002060"/>
                </a:solidFill>
              </a:rPr>
              <a:t> la </a:t>
            </a:r>
            <a:r>
              <a:rPr lang="en-US" sz="2400" dirty="0" err="1">
                <a:solidFill>
                  <a:srgbClr val="002060"/>
                </a:solidFill>
              </a:rPr>
              <a:t>confiance</a:t>
            </a:r>
            <a:r>
              <a:rPr lang="en-US" sz="2400" dirty="0">
                <a:solidFill>
                  <a:srgbClr val="002060"/>
                </a:solidFill>
              </a:rPr>
              <a:t> en </a:t>
            </a:r>
            <a:r>
              <a:rPr lang="en-US" sz="2400" dirty="0" err="1">
                <a:solidFill>
                  <a:srgbClr val="002060"/>
                </a:solidFill>
              </a:rPr>
              <a:t>votre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agence</a:t>
            </a:r>
            <a:r>
              <a:rPr lang="en-US" sz="2400" dirty="0">
                <a:solidFill>
                  <a:srgbClr val="002060"/>
                </a:solidFill>
              </a:rPr>
              <a:t>/institution 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002060"/>
                </a:solidFill>
              </a:rPr>
              <a:t>Des </a:t>
            </a:r>
            <a:r>
              <a:rPr lang="en-US" sz="2400" dirty="0" err="1">
                <a:solidFill>
                  <a:srgbClr val="002060"/>
                </a:solidFill>
              </a:rPr>
              <a:t>informations</a:t>
            </a:r>
            <a:r>
              <a:rPr lang="en-US" sz="2400" dirty="0">
                <a:solidFill>
                  <a:srgbClr val="002060"/>
                </a:solidFill>
              </a:rPr>
              <a:t> qui </a:t>
            </a:r>
            <a:r>
              <a:rPr lang="en-US" sz="2400" dirty="0" err="1">
                <a:solidFill>
                  <a:srgbClr val="002060"/>
                </a:solidFill>
              </a:rPr>
              <a:t>entraînent</a:t>
            </a:r>
            <a:r>
              <a:rPr lang="en-US" sz="2400" dirty="0">
                <a:solidFill>
                  <a:srgbClr val="002060"/>
                </a:solidFill>
              </a:rPr>
              <a:t> un </a:t>
            </a:r>
            <a:r>
              <a:rPr lang="en-US" sz="2400" dirty="0" err="1">
                <a:solidFill>
                  <a:srgbClr val="002060"/>
                </a:solidFill>
              </a:rPr>
              <a:t>risque</a:t>
            </a:r>
            <a:r>
              <a:rPr lang="en-US" sz="2400" dirty="0">
                <a:solidFill>
                  <a:srgbClr val="002060"/>
                </a:solidFill>
              </a:rPr>
              <a:t> pour la santé </a:t>
            </a:r>
            <a:r>
              <a:rPr lang="en-US" sz="2400" dirty="0" err="1">
                <a:solidFill>
                  <a:srgbClr val="002060"/>
                </a:solidFill>
              </a:rPr>
              <a:t>publique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17458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Dissiper les rumeurs: agir rapidement 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Le silence </a:t>
            </a:r>
            <a:r>
              <a:rPr lang="en-US" sz="2000" dirty="0" err="1">
                <a:solidFill>
                  <a:srgbClr val="002060"/>
                </a:solidFill>
              </a:rPr>
              <a:t>accroît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l’ambiguité</a:t>
            </a:r>
            <a:r>
              <a:rPr lang="en-US" sz="2000" dirty="0">
                <a:solidFill>
                  <a:srgbClr val="002060"/>
                </a:solidFill>
              </a:rPr>
              <a:t> et la confusion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Ignorer </a:t>
            </a:r>
            <a:r>
              <a:rPr lang="en-US" sz="2000" dirty="0" err="1">
                <a:solidFill>
                  <a:srgbClr val="002060"/>
                </a:solidFill>
              </a:rPr>
              <a:t>simplement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une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rumeur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n’élimine</a:t>
            </a:r>
            <a:r>
              <a:rPr lang="en-US" sz="2000" dirty="0">
                <a:solidFill>
                  <a:srgbClr val="002060"/>
                </a:solidFill>
              </a:rPr>
              <a:t> pas </a:t>
            </a:r>
            <a:r>
              <a:rPr lang="en-US" sz="2000" dirty="0" err="1">
                <a:solidFill>
                  <a:srgbClr val="002060"/>
                </a:solidFill>
              </a:rPr>
              <a:t>l’ambiguité</a:t>
            </a:r>
            <a:r>
              <a:rPr lang="en-US" sz="2000" dirty="0">
                <a:solidFill>
                  <a:srgbClr val="002060"/>
                </a:solidFill>
              </a:rPr>
              <a:t>, </a:t>
            </a:r>
            <a:r>
              <a:rPr lang="en-US" sz="2000" dirty="0" err="1">
                <a:solidFill>
                  <a:srgbClr val="002060"/>
                </a:solidFill>
              </a:rPr>
              <a:t>cela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peut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même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l’intensifier</a:t>
            </a:r>
            <a:endParaRPr lang="en-US" sz="20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Il </a:t>
            </a:r>
            <a:r>
              <a:rPr lang="en-US" sz="2000" dirty="0" err="1">
                <a:solidFill>
                  <a:srgbClr val="002060"/>
                </a:solidFill>
              </a:rPr>
              <a:t>faut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dissiper</a:t>
            </a:r>
            <a:r>
              <a:rPr lang="en-US" sz="2000" dirty="0">
                <a:solidFill>
                  <a:srgbClr val="002060"/>
                </a:solidFill>
              </a:rPr>
              <a:t> la </a:t>
            </a:r>
            <a:r>
              <a:rPr lang="en-US" sz="2000" dirty="0" err="1">
                <a:solidFill>
                  <a:srgbClr val="002060"/>
                </a:solidFill>
              </a:rPr>
              <a:t>rumeur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directement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là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où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elle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est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entendue</a:t>
            </a:r>
            <a:endParaRPr lang="en-US" sz="2000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Utilisez</a:t>
            </a:r>
            <a:r>
              <a:rPr lang="en-US" sz="2000" dirty="0">
                <a:solidFill>
                  <a:srgbClr val="002060"/>
                </a:solidFill>
              </a:rPr>
              <a:t> un </a:t>
            </a:r>
            <a:r>
              <a:rPr lang="en-US" sz="2000" dirty="0" err="1">
                <a:solidFill>
                  <a:srgbClr val="002060"/>
                </a:solidFill>
              </a:rPr>
              <a:t>porte</a:t>
            </a:r>
            <a:r>
              <a:rPr lang="en-US" sz="2000" dirty="0">
                <a:solidFill>
                  <a:srgbClr val="002060"/>
                </a:solidFill>
              </a:rPr>
              <a:t>-parole </a:t>
            </a:r>
            <a:r>
              <a:rPr lang="en-US" sz="2000" dirty="0" err="1">
                <a:solidFill>
                  <a:srgbClr val="002060"/>
                </a:solidFill>
              </a:rPr>
              <a:t>crédible</a:t>
            </a:r>
            <a:r>
              <a:rPr lang="en-US" sz="2000" dirty="0">
                <a:solidFill>
                  <a:srgbClr val="002060"/>
                </a:solidFill>
              </a:rPr>
              <a:t> pour </a:t>
            </a:r>
            <a:r>
              <a:rPr lang="en-US" sz="2000" dirty="0" err="1">
                <a:solidFill>
                  <a:srgbClr val="002060"/>
                </a:solidFill>
              </a:rPr>
              <a:t>dissiper</a:t>
            </a:r>
            <a:r>
              <a:rPr lang="en-US" sz="2000" dirty="0">
                <a:solidFill>
                  <a:srgbClr val="002060"/>
                </a:solidFill>
              </a:rPr>
              <a:t> les </a:t>
            </a:r>
            <a:r>
              <a:rPr lang="en-US" sz="2000" dirty="0" err="1">
                <a:solidFill>
                  <a:srgbClr val="002060"/>
                </a:solidFill>
              </a:rPr>
              <a:t>rumeurs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" name="Picture 2" descr="C:\Users\bhatiaseviap\Pictures\rumor-monger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05064"/>
            <a:ext cx="3397669" cy="207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612" y="5839380"/>
            <a:ext cx="48244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Image: http://listdose.com/wp-content/uploads/2013/05/rumor-mongering.jpg</a:t>
            </a:r>
          </a:p>
        </p:txBody>
      </p:sp>
    </p:spTree>
    <p:extLst>
      <p:ext uri="{BB962C8B-B14F-4D97-AF65-F5344CB8AC3E}">
        <p14:creationId xmlns:p14="http://schemas.microsoft.com/office/powerpoint/2010/main" val="365322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Dissiper les rumeurs: quelle stratégie?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pPr indent="0">
              <a:buNone/>
            </a:pPr>
            <a:r>
              <a:rPr lang="en-US" sz="2000" dirty="0">
                <a:solidFill>
                  <a:srgbClr val="002060"/>
                </a:solidFill>
              </a:rPr>
              <a:t>Les </a:t>
            </a:r>
            <a:r>
              <a:rPr lang="en-US" sz="2000" dirty="0" err="1">
                <a:solidFill>
                  <a:srgbClr val="002060"/>
                </a:solidFill>
              </a:rPr>
              <a:t>rumeurs</a:t>
            </a:r>
            <a:r>
              <a:rPr lang="en-US" sz="2000" dirty="0">
                <a:solidFill>
                  <a:srgbClr val="002060"/>
                </a:solidFill>
              </a:rPr>
              <a:t> se </a:t>
            </a:r>
            <a:r>
              <a:rPr lang="en-US" sz="2000" dirty="0" err="1">
                <a:solidFill>
                  <a:srgbClr val="002060"/>
                </a:solidFill>
              </a:rPr>
              <a:t>difusent</a:t>
            </a:r>
            <a:r>
              <a:rPr lang="en-US" sz="2000" dirty="0">
                <a:solidFill>
                  <a:srgbClr val="002060"/>
                </a:solidFill>
              </a:rPr>
              <a:t> à </a:t>
            </a:r>
            <a:r>
              <a:rPr lang="en-US" sz="2000" dirty="0" err="1">
                <a:solidFill>
                  <a:srgbClr val="002060"/>
                </a:solidFill>
              </a:rPr>
              <a:t>toute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vitesse</a:t>
            </a:r>
            <a:r>
              <a:rPr lang="en-US" sz="2000" dirty="0">
                <a:solidFill>
                  <a:srgbClr val="002060"/>
                </a:solidFill>
              </a:rPr>
              <a:t> en </a:t>
            </a:r>
            <a:r>
              <a:rPr lang="en-US" sz="2000" dirty="0" err="1">
                <a:solidFill>
                  <a:srgbClr val="002060"/>
                </a:solidFill>
              </a:rPr>
              <a:t>l’absence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d’informations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fiables</a:t>
            </a:r>
            <a:r>
              <a:rPr lang="en-US" sz="2000" dirty="0">
                <a:solidFill>
                  <a:srgbClr val="002060"/>
                </a:solidFill>
              </a:rPr>
              <a:t> et </a:t>
            </a:r>
            <a:r>
              <a:rPr lang="en-US" sz="2000" dirty="0" err="1">
                <a:solidFill>
                  <a:srgbClr val="002060"/>
                </a:solidFill>
              </a:rPr>
              <a:t>régulières</a:t>
            </a:r>
            <a:r>
              <a:rPr lang="en-US" sz="2000" dirty="0">
                <a:solidFill>
                  <a:srgbClr val="002060"/>
                </a:solidFill>
              </a:rPr>
              <a:t>. </a:t>
            </a:r>
            <a:r>
              <a:rPr lang="en-US" sz="2000" dirty="0" err="1">
                <a:solidFill>
                  <a:srgbClr val="002060"/>
                </a:solidFill>
              </a:rPr>
              <a:t>C’est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pourquoi</a:t>
            </a:r>
            <a:r>
              <a:rPr lang="en-US" sz="2000" dirty="0">
                <a:solidFill>
                  <a:srgbClr val="002060"/>
                </a:solidFill>
              </a:rPr>
              <a:t> nous </a:t>
            </a:r>
            <a:r>
              <a:rPr lang="en-US" sz="2000" dirty="0" err="1">
                <a:solidFill>
                  <a:srgbClr val="002060"/>
                </a:solidFill>
              </a:rPr>
              <a:t>devons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fournir</a:t>
            </a:r>
            <a:r>
              <a:rPr lang="en-US" sz="2000" dirty="0">
                <a:solidFill>
                  <a:srgbClr val="002060"/>
                </a:solidFill>
              </a:rPr>
              <a:t> au public le plus </a:t>
            </a:r>
            <a:r>
              <a:rPr lang="en-US" sz="2000" dirty="0" err="1">
                <a:solidFill>
                  <a:srgbClr val="002060"/>
                </a:solidFill>
              </a:rPr>
              <a:t>rapidement</a:t>
            </a:r>
            <a:r>
              <a:rPr lang="en-US" sz="2000" dirty="0">
                <a:solidFill>
                  <a:srgbClr val="002060"/>
                </a:solidFill>
              </a:rPr>
              <a:t> possible des </a:t>
            </a:r>
            <a:r>
              <a:rPr lang="en-US" sz="2000" dirty="0" err="1">
                <a:solidFill>
                  <a:srgbClr val="002060"/>
                </a:solidFill>
              </a:rPr>
              <a:t>informations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aussi</a:t>
            </a:r>
            <a:r>
              <a:rPr lang="en-US" sz="2000" dirty="0">
                <a:solidFill>
                  <a:srgbClr val="002060"/>
                </a:solidFill>
              </a:rPr>
              <a:t> précises et </a:t>
            </a:r>
            <a:r>
              <a:rPr lang="en-US" sz="2000" dirty="0" err="1">
                <a:solidFill>
                  <a:srgbClr val="002060"/>
                </a:solidFill>
              </a:rPr>
              <a:t>complètes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que</a:t>
            </a:r>
            <a:r>
              <a:rPr lang="en-US" sz="2000" dirty="0">
                <a:solidFill>
                  <a:srgbClr val="002060"/>
                </a:solidFill>
              </a:rPr>
              <a:t> possible, en </a:t>
            </a:r>
            <a:r>
              <a:rPr lang="en-US" sz="2000" dirty="0" err="1">
                <a:solidFill>
                  <a:srgbClr val="002060"/>
                </a:solidFill>
              </a:rPr>
              <a:t>suivant</a:t>
            </a:r>
            <a:r>
              <a:rPr lang="en-US" sz="2000" dirty="0">
                <a:solidFill>
                  <a:srgbClr val="002060"/>
                </a:solidFill>
              </a:rPr>
              <a:t> les </a:t>
            </a:r>
            <a:r>
              <a:rPr lang="en-US" sz="2000" dirty="0" err="1">
                <a:solidFill>
                  <a:srgbClr val="002060"/>
                </a:solidFill>
              </a:rPr>
              <a:t>principes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listés</a:t>
            </a:r>
            <a:r>
              <a:rPr lang="en-US" sz="2000" dirty="0">
                <a:solidFill>
                  <a:srgbClr val="002060"/>
                </a:solidFill>
              </a:rPr>
              <a:t> ci-</a:t>
            </a:r>
            <a:r>
              <a:rPr lang="en-US" sz="2000" dirty="0" err="1">
                <a:solidFill>
                  <a:srgbClr val="002060"/>
                </a:solidFill>
              </a:rPr>
              <a:t>dessous</a:t>
            </a:r>
            <a:r>
              <a:rPr lang="en-US" sz="2000" dirty="0">
                <a:solidFill>
                  <a:srgbClr val="002060"/>
                </a:solidFill>
              </a:rPr>
              <a:t>:</a:t>
            </a:r>
          </a:p>
          <a:p>
            <a:pPr indent="0"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Communiquez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rapidement</a:t>
            </a:r>
            <a:endParaRPr lang="en-US" sz="2000" dirty="0">
              <a:solidFill>
                <a:srgbClr val="002060"/>
              </a:solidFill>
            </a:endParaRP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Soyez</a:t>
            </a:r>
            <a:r>
              <a:rPr lang="en-US" sz="2000" dirty="0">
                <a:solidFill>
                  <a:srgbClr val="002060"/>
                </a:solidFill>
              </a:rPr>
              <a:t> transparent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Ecoutez</a:t>
            </a:r>
            <a:r>
              <a:rPr lang="en-US" sz="2000" dirty="0">
                <a:solidFill>
                  <a:srgbClr val="002060"/>
                </a:solidFill>
              </a:rPr>
              <a:t> les </a:t>
            </a:r>
            <a:r>
              <a:rPr lang="en-US" sz="2000" dirty="0" err="1">
                <a:solidFill>
                  <a:srgbClr val="002060"/>
                </a:solidFill>
              </a:rPr>
              <a:t>préocupations</a:t>
            </a:r>
            <a:r>
              <a:rPr lang="en-US" sz="2000" dirty="0">
                <a:solidFill>
                  <a:srgbClr val="002060"/>
                </a:solidFill>
              </a:rPr>
              <a:t> de la population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Montrez</a:t>
            </a:r>
            <a:r>
              <a:rPr lang="en-US" sz="2000" dirty="0">
                <a:solidFill>
                  <a:srgbClr val="002060"/>
                </a:solidFill>
              </a:rPr>
              <a:t> de </a:t>
            </a:r>
            <a:r>
              <a:rPr lang="en-US" sz="2000" dirty="0" err="1">
                <a:solidFill>
                  <a:srgbClr val="002060"/>
                </a:solidFill>
              </a:rPr>
              <a:t>l’empathie</a:t>
            </a:r>
            <a:endParaRPr lang="en-US" sz="2000" dirty="0">
              <a:solidFill>
                <a:srgbClr val="002060"/>
              </a:solidFill>
            </a:endParaRP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Informez</a:t>
            </a:r>
            <a:r>
              <a:rPr lang="en-US" sz="2000" dirty="0">
                <a:solidFill>
                  <a:srgbClr val="002060"/>
                </a:solidFill>
              </a:rPr>
              <a:t> le public de </a:t>
            </a:r>
            <a:r>
              <a:rPr lang="en-US" sz="2000" dirty="0" err="1">
                <a:solidFill>
                  <a:srgbClr val="002060"/>
                </a:solidFill>
              </a:rPr>
              <a:t>ce</a:t>
            </a:r>
            <a:r>
              <a:rPr lang="en-US" sz="2000" dirty="0">
                <a:solidFill>
                  <a:srgbClr val="002060"/>
                </a:solidFill>
              </a:rPr>
              <a:t> qui </a:t>
            </a:r>
            <a:r>
              <a:rPr lang="en-US" sz="2000" dirty="0" err="1">
                <a:solidFill>
                  <a:srgbClr val="002060"/>
                </a:solidFill>
              </a:rPr>
              <a:t>est</a:t>
            </a:r>
            <a:r>
              <a:rPr lang="en-US" sz="2000" dirty="0">
                <a:solidFill>
                  <a:srgbClr val="002060"/>
                </a:solidFill>
              </a:rPr>
              <a:t> entrain d’être fait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Faites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comprendre</a:t>
            </a:r>
            <a:r>
              <a:rPr lang="en-US" sz="2000" dirty="0">
                <a:solidFill>
                  <a:srgbClr val="002060"/>
                </a:solidFill>
              </a:rPr>
              <a:t> à la </a:t>
            </a:r>
            <a:r>
              <a:rPr lang="en-US" sz="2000" dirty="0" err="1">
                <a:solidFill>
                  <a:srgbClr val="002060"/>
                </a:solidFill>
              </a:rPr>
              <a:t>communauté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qu’elle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est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partie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intégrante</a:t>
            </a:r>
            <a:r>
              <a:rPr lang="en-US" sz="2000" dirty="0">
                <a:solidFill>
                  <a:srgbClr val="002060"/>
                </a:solidFill>
              </a:rPr>
              <a:t> des solutions à la </a:t>
            </a:r>
            <a:r>
              <a:rPr lang="en-US" sz="2000" dirty="0" err="1">
                <a:solidFill>
                  <a:srgbClr val="002060"/>
                </a:solidFill>
              </a:rPr>
              <a:t>crise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546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Dissiper les rumeurs: s’attaquer à la source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163" y="1628800"/>
            <a:ext cx="5770984" cy="4525963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Pour “</a:t>
            </a:r>
            <a:r>
              <a:rPr lang="en-US" sz="2400" dirty="0" err="1">
                <a:solidFill>
                  <a:srgbClr val="002060"/>
                </a:solidFill>
              </a:rPr>
              <a:t>éteindre</a:t>
            </a:r>
            <a:r>
              <a:rPr lang="en-US" sz="2400" dirty="0">
                <a:solidFill>
                  <a:srgbClr val="002060"/>
                </a:solidFill>
              </a:rPr>
              <a:t> le </a:t>
            </a:r>
            <a:r>
              <a:rPr lang="en-US" sz="2400" dirty="0" err="1">
                <a:solidFill>
                  <a:srgbClr val="002060"/>
                </a:solidFill>
              </a:rPr>
              <a:t>feu</a:t>
            </a:r>
            <a:r>
              <a:rPr lang="en-US" sz="2400" dirty="0">
                <a:solidFill>
                  <a:srgbClr val="002060"/>
                </a:solidFill>
              </a:rPr>
              <a:t> de </a:t>
            </a:r>
            <a:r>
              <a:rPr lang="en-US" sz="2400" dirty="0" err="1">
                <a:solidFill>
                  <a:srgbClr val="002060"/>
                </a:solidFill>
              </a:rPr>
              <a:t>forêt</a:t>
            </a:r>
            <a:r>
              <a:rPr lang="en-US" sz="2400" dirty="0">
                <a:solidFill>
                  <a:srgbClr val="002060"/>
                </a:solidFill>
              </a:rPr>
              <a:t>”:</a:t>
            </a:r>
          </a:p>
          <a:p>
            <a:pPr lvl="1"/>
            <a:r>
              <a:rPr lang="en-US" sz="2400" dirty="0" err="1">
                <a:solidFill>
                  <a:srgbClr val="002060"/>
                </a:solidFill>
              </a:rPr>
              <a:t>Monitorez</a:t>
            </a:r>
            <a:r>
              <a:rPr lang="en-US" sz="2400" dirty="0">
                <a:solidFill>
                  <a:srgbClr val="002060"/>
                </a:solidFill>
              </a:rPr>
              <a:t> les </a:t>
            </a:r>
            <a:r>
              <a:rPr lang="en-US" sz="2400" dirty="0" err="1">
                <a:solidFill>
                  <a:srgbClr val="002060"/>
                </a:solidFill>
              </a:rPr>
              <a:t>rumeurs</a:t>
            </a:r>
            <a:r>
              <a:rPr lang="en-US" sz="2400" dirty="0">
                <a:solidFill>
                  <a:srgbClr val="002060"/>
                </a:solidFill>
              </a:rPr>
              <a:t> et </a:t>
            </a:r>
            <a:r>
              <a:rPr lang="en-US" sz="2400" dirty="0" err="1">
                <a:solidFill>
                  <a:srgbClr val="002060"/>
                </a:solidFill>
              </a:rPr>
              <a:t>identifiez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leurs</a:t>
            </a:r>
            <a:r>
              <a:rPr lang="en-US" sz="2400" dirty="0">
                <a:solidFill>
                  <a:srgbClr val="002060"/>
                </a:solidFill>
              </a:rPr>
              <a:t> sources</a:t>
            </a:r>
          </a:p>
          <a:p>
            <a:pPr lvl="1"/>
            <a:r>
              <a:rPr lang="en-US" sz="2400" dirty="0" err="1">
                <a:solidFill>
                  <a:srgbClr val="002060"/>
                </a:solidFill>
              </a:rPr>
              <a:t>Visez</a:t>
            </a:r>
            <a:r>
              <a:rPr lang="en-US" sz="2400" dirty="0">
                <a:solidFill>
                  <a:srgbClr val="002060"/>
                </a:solidFill>
              </a:rPr>
              <a:t> les sources des </a:t>
            </a:r>
            <a:r>
              <a:rPr lang="en-US" sz="2400" dirty="0" err="1">
                <a:solidFill>
                  <a:srgbClr val="002060"/>
                </a:solidFill>
              </a:rPr>
              <a:t>rumeurs</a:t>
            </a:r>
            <a:endParaRPr lang="en-US" sz="2400" dirty="0">
              <a:solidFill>
                <a:srgbClr val="002060"/>
              </a:solidFill>
            </a:endParaRPr>
          </a:p>
          <a:p>
            <a:pPr lvl="1"/>
            <a:r>
              <a:rPr lang="en-US" sz="2400" dirty="0" err="1">
                <a:solidFill>
                  <a:srgbClr val="002060"/>
                </a:solidFill>
              </a:rPr>
              <a:t>Prévenez</a:t>
            </a:r>
            <a:r>
              <a:rPr lang="en-US" sz="2400" dirty="0">
                <a:solidFill>
                  <a:srgbClr val="002060"/>
                </a:solidFill>
              </a:rPr>
              <a:t> la dissemination des </a:t>
            </a:r>
            <a:r>
              <a:rPr lang="en-US" sz="2400" dirty="0" err="1">
                <a:solidFill>
                  <a:srgbClr val="002060"/>
                </a:solidFill>
              </a:rPr>
              <a:t>rumeurs</a:t>
            </a:r>
            <a:r>
              <a:rPr lang="en-US" sz="2400" dirty="0">
                <a:solidFill>
                  <a:srgbClr val="002060"/>
                </a:solidFill>
              </a:rPr>
              <a:t> au </a:t>
            </a:r>
            <a:r>
              <a:rPr lang="en-US" sz="2400" dirty="0" err="1">
                <a:solidFill>
                  <a:srgbClr val="002060"/>
                </a:solidFill>
              </a:rPr>
              <a:t>delà</a:t>
            </a:r>
            <a:r>
              <a:rPr lang="en-US" sz="2400" dirty="0">
                <a:solidFill>
                  <a:srgbClr val="002060"/>
                </a:solidFill>
              </a:rPr>
              <a:t> de </a:t>
            </a:r>
            <a:r>
              <a:rPr lang="en-US" sz="2400" dirty="0" err="1">
                <a:solidFill>
                  <a:srgbClr val="002060"/>
                </a:solidFill>
              </a:rPr>
              <a:t>sa</a:t>
            </a:r>
            <a:r>
              <a:rPr lang="en-US" sz="2400" dirty="0">
                <a:solidFill>
                  <a:srgbClr val="002060"/>
                </a:solidFill>
              </a:rPr>
              <a:t> source </a:t>
            </a:r>
            <a:r>
              <a:rPr lang="en-US" sz="2400" dirty="0" err="1">
                <a:solidFill>
                  <a:srgbClr val="002060"/>
                </a:solidFill>
              </a:rPr>
              <a:t>initiale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US" sz="2400" dirty="0" err="1">
                <a:solidFill>
                  <a:srgbClr val="002060"/>
                </a:solidFill>
              </a:rPr>
              <a:t>Restez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cohérent</a:t>
            </a:r>
            <a:r>
              <a:rPr lang="en-US" sz="2400" dirty="0">
                <a:solidFill>
                  <a:srgbClr val="002060"/>
                </a:solidFill>
              </a:rPr>
              <a:t> par rapport à </a:t>
            </a:r>
            <a:r>
              <a:rPr lang="en-US" sz="2400" dirty="0" err="1">
                <a:solidFill>
                  <a:srgbClr val="002060"/>
                </a:solidFill>
              </a:rPr>
              <a:t>vos</a:t>
            </a:r>
            <a:r>
              <a:rPr lang="en-US" sz="2400" dirty="0">
                <a:solidFill>
                  <a:srgbClr val="002060"/>
                </a:solidFill>
              </a:rPr>
              <a:t> messages et </a:t>
            </a:r>
            <a:r>
              <a:rPr lang="en-US" sz="2400" dirty="0" err="1">
                <a:solidFill>
                  <a:srgbClr val="002060"/>
                </a:solidFill>
              </a:rPr>
              <a:t>votre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stratégie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7704" y="5565863"/>
            <a:ext cx="36654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Image: http://thinketg.com/wp-content/uploads/2012/06/put_out_fire.png</a:t>
            </a:r>
          </a:p>
        </p:txBody>
      </p:sp>
      <p:pic>
        <p:nvPicPr>
          <p:cNvPr id="5" name="Picture 2" descr="C:\Users\bhatiaseviap\Pictures\put_out_fi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74" y="3638211"/>
            <a:ext cx="310515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4642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GB" altLang="en-US" sz="3600" b="1" dirty="0">
                <a:solidFill>
                  <a:srgbClr val="002060"/>
                </a:solidFill>
              </a:rPr>
              <a:t>Pourquoi collaborer avec les</a:t>
            </a:r>
            <a:r>
              <a:rPr lang="pl-PL" altLang="en-US" sz="3600" b="1" dirty="0">
                <a:solidFill>
                  <a:srgbClr val="002060"/>
                </a:solidFill>
              </a:rPr>
              <a:t> </a:t>
            </a:r>
            <a:r>
              <a:rPr lang="en-GB" altLang="en-US" sz="3600" b="1" dirty="0" err="1">
                <a:solidFill>
                  <a:srgbClr val="002060"/>
                </a:solidFill>
              </a:rPr>
              <a:t>médias</a:t>
            </a:r>
            <a:r>
              <a:rPr lang="en-GB" altLang="en-US" sz="3600" b="1" dirty="0">
                <a:solidFill>
                  <a:srgbClr val="002060"/>
                </a:solidFill>
              </a:rPr>
              <a:t> ?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GB" altLang="en-US" sz="2800" dirty="0"/>
              <a:t>Pour </a:t>
            </a:r>
            <a:r>
              <a:rPr lang="en-GB" altLang="en-US" sz="2800" dirty="0" err="1"/>
              <a:t>atteindre</a:t>
            </a:r>
            <a:r>
              <a:rPr lang="fr-FR" altLang="en-US" sz="2800" dirty="0"/>
              <a:t> </a:t>
            </a:r>
            <a:r>
              <a:rPr lang="en-GB" altLang="en-US" sz="2800" dirty="0"/>
              <a:t>les parties prenantes :</a:t>
            </a:r>
          </a:p>
          <a:p>
            <a:pPr marL="620713" lvl="1" indent="-365125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SzPct val="120000"/>
              <a:buFont typeface="Wingdings" pitchFamily="2" charset="2"/>
              <a:buChar char="ð"/>
            </a:pPr>
            <a:r>
              <a:rPr lang="en-GB" altLang="en-US" sz="2300" b="1" dirty="0">
                <a:solidFill>
                  <a:srgbClr val="50AAE2"/>
                </a:solidFill>
              </a:rPr>
              <a:t>De </a:t>
            </a:r>
            <a:r>
              <a:rPr lang="en-GB" altLang="en-US" sz="2300" b="1" dirty="0" err="1">
                <a:solidFill>
                  <a:srgbClr val="50AAE2"/>
                </a:solidFill>
              </a:rPr>
              <a:t>façon</a:t>
            </a:r>
            <a:r>
              <a:rPr lang="en-GB" altLang="en-US" sz="2300" b="1" dirty="0">
                <a:solidFill>
                  <a:srgbClr val="50AAE2"/>
                </a:solidFill>
              </a:rPr>
              <a:t> rentable</a:t>
            </a:r>
          </a:p>
          <a:p>
            <a:pPr marL="620713" lvl="1" indent="-365125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SzPct val="120000"/>
              <a:buFont typeface="Wingdings" pitchFamily="2" charset="2"/>
              <a:buChar char="ð"/>
            </a:pPr>
            <a:r>
              <a:rPr lang="en-GB" altLang="en-US" sz="2300" b="1" dirty="0">
                <a:solidFill>
                  <a:srgbClr val="50AAE2"/>
                </a:solidFill>
              </a:rPr>
              <a:t>De façon à toucher les gens</a:t>
            </a:r>
          </a:p>
          <a:p>
            <a:pPr marL="620713" lvl="1" indent="-365125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SzPct val="120000"/>
              <a:buFont typeface="Wingdings" pitchFamily="2" charset="2"/>
              <a:buChar char="ð"/>
            </a:pPr>
            <a:r>
              <a:rPr lang="en-GB" altLang="en-US" sz="2300" b="1" dirty="0">
                <a:solidFill>
                  <a:srgbClr val="50AAE2"/>
                </a:solidFill>
              </a:rPr>
              <a:t>De façon à établir </a:t>
            </a:r>
            <a:r>
              <a:rPr lang="en-GB" altLang="en-US" sz="2300" b="1" dirty="0" err="1">
                <a:solidFill>
                  <a:srgbClr val="50AAE2"/>
                </a:solidFill>
              </a:rPr>
              <a:t>une</a:t>
            </a:r>
            <a:r>
              <a:rPr lang="en-GB" altLang="en-US" sz="2300" b="1" dirty="0">
                <a:solidFill>
                  <a:srgbClr val="50AAE2"/>
                </a:solidFill>
              </a:rPr>
              <a:t> relation</a:t>
            </a:r>
            <a:br>
              <a:rPr lang="pl-PL" altLang="en-US" sz="2300" b="1" dirty="0">
                <a:solidFill>
                  <a:srgbClr val="50AAE2"/>
                </a:solidFill>
              </a:rPr>
            </a:br>
            <a:r>
              <a:rPr lang="en-GB" altLang="en-US" sz="2300" b="1" dirty="0">
                <a:solidFill>
                  <a:srgbClr val="50AAE2"/>
                </a:solidFill>
              </a:rPr>
              <a:t>de confiance </a:t>
            </a:r>
            <a:endParaRPr lang="en-US" altLang="en-US" sz="1600" dirty="0">
              <a:solidFill>
                <a:srgbClr val="50AAE2"/>
              </a:solidFill>
            </a:endParaRPr>
          </a:p>
        </p:txBody>
      </p:sp>
      <p:pic>
        <p:nvPicPr>
          <p:cNvPr id="61444" name="Picture 4" descr="Two Women Talk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62871"/>
            <a:ext cx="2869701" cy="39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5115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3600" b="1" dirty="0">
                <a:solidFill>
                  <a:srgbClr val="002060"/>
                </a:solidFill>
              </a:rPr>
              <a:t>Les journalistes actuels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Travaillent pour </a:t>
            </a:r>
            <a:r>
              <a:rPr lang="en-GB" altLang="en-US" sz="2600" dirty="0">
                <a:solidFill>
                  <a:srgbClr val="FF0000"/>
                </a:solidFill>
              </a:rPr>
              <a:t>plusieurs médias </a:t>
            </a:r>
          </a:p>
          <a:p>
            <a:pPr lvl="1"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Journaux</a:t>
            </a:r>
          </a:p>
          <a:p>
            <a:pPr lvl="1"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Radio</a:t>
            </a:r>
          </a:p>
          <a:p>
            <a:pPr lvl="1"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Télévision</a:t>
            </a:r>
          </a:p>
          <a:p>
            <a:pPr lvl="1"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Internet</a:t>
            </a:r>
          </a:p>
          <a:p>
            <a:pPr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Doivent être </a:t>
            </a:r>
            <a:r>
              <a:rPr lang="en-GB" altLang="en-US" sz="2600" dirty="0" err="1">
                <a:solidFill>
                  <a:srgbClr val="002060"/>
                </a:solidFill>
              </a:rPr>
              <a:t>disponibles</a:t>
            </a:r>
            <a:r>
              <a:rPr lang="en-GB" altLang="en-US" sz="2600" dirty="0">
                <a:solidFill>
                  <a:srgbClr val="002060"/>
                </a:solidFill>
              </a:rPr>
              <a:t> </a:t>
            </a:r>
            <a:r>
              <a:rPr lang="en-GB" altLang="en-US" sz="2600" dirty="0">
                <a:solidFill>
                  <a:srgbClr val="FF0000"/>
                </a:solidFill>
              </a:rPr>
              <a:t>24h/24 et 7j/7</a:t>
            </a:r>
          </a:p>
          <a:p>
            <a:pPr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Sont</a:t>
            </a:r>
            <a:r>
              <a:rPr lang="en-GB" altLang="en-US" sz="2600" dirty="0"/>
              <a:t> </a:t>
            </a:r>
            <a:r>
              <a:rPr lang="en-GB" altLang="en-US" sz="2600" dirty="0">
                <a:solidFill>
                  <a:srgbClr val="FF0000"/>
                </a:solidFill>
              </a:rPr>
              <a:t>bombardés</a:t>
            </a:r>
            <a:r>
              <a:rPr lang="en-GB" altLang="en-US" sz="2600" dirty="0"/>
              <a:t> </a:t>
            </a:r>
            <a:r>
              <a:rPr lang="en-GB" altLang="en-US" sz="2600" dirty="0">
                <a:solidFill>
                  <a:srgbClr val="002060"/>
                </a:solidFill>
              </a:rPr>
              <a:t>de communiqués, de renseignements, de déclarations</a:t>
            </a:r>
          </a:p>
          <a:p>
            <a:pPr lvl="1">
              <a:buSzPct val="80000"/>
            </a:pPr>
            <a:r>
              <a:rPr lang="en-GB" altLang="en-US" sz="2600" dirty="0">
                <a:solidFill>
                  <a:srgbClr val="002060"/>
                </a:solidFill>
              </a:rPr>
              <a:t>Et la plupart contiennent </a:t>
            </a:r>
            <a:r>
              <a:rPr lang="en-GB" altLang="en-US" sz="2600" dirty="0" err="1">
                <a:solidFill>
                  <a:srgbClr val="002060"/>
                </a:solidFill>
              </a:rPr>
              <a:t>peu</a:t>
            </a:r>
            <a:r>
              <a:rPr lang="en-GB" altLang="en-US" sz="2600" dirty="0">
                <a:solidFill>
                  <a:srgbClr val="002060"/>
                </a:solidFill>
              </a:rPr>
              <a:t> </a:t>
            </a:r>
            <a:r>
              <a:rPr lang="en-GB" altLang="en-US" sz="2600" dirty="0" err="1">
                <a:solidFill>
                  <a:srgbClr val="002060"/>
                </a:solidFill>
              </a:rPr>
              <a:t>d’informations</a:t>
            </a:r>
            <a:r>
              <a:rPr lang="en-GB" altLang="en-US" sz="2600" dirty="0">
                <a:solidFill>
                  <a:srgbClr val="002060"/>
                </a:solidFill>
              </a:rPr>
              <a:t> intéressantes</a:t>
            </a:r>
          </a:p>
          <a:p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55447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La CONFIANCE est la clé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970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sv-SE" sz="2100" dirty="0"/>
          </a:p>
          <a:p>
            <a:pPr algn="ctr">
              <a:buFont typeface="Wingdings" pitchFamily="2" charset="2"/>
              <a:buNone/>
            </a:pPr>
            <a:r>
              <a:rPr lang="pl-PL" altLang="sv-SE" sz="2100" dirty="0">
                <a:solidFill>
                  <a:srgbClr val="002060"/>
                </a:solidFill>
              </a:rPr>
              <a:t>La </a:t>
            </a:r>
            <a:r>
              <a:rPr lang="en-GB" altLang="sv-SE" sz="2100" dirty="0" err="1">
                <a:solidFill>
                  <a:srgbClr val="4B53EF"/>
                </a:solidFill>
              </a:rPr>
              <a:t>confiance</a:t>
            </a:r>
            <a:r>
              <a:rPr lang="en-GB" altLang="sv-SE" sz="2100" dirty="0">
                <a:solidFill>
                  <a:srgbClr val="06105A"/>
                </a:solidFill>
              </a:rPr>
              <a:t> </a:t>
            </a:r>
            <a:r>
              <a:rPr lang="fr-FR" altLang="sv-SE" sz="2100" dirty="0">
                <a:solidFill>
                  <a:srgbClr val="002060"/>
                </a:solidFill>
              </a:rPr>
              <a:t>accordée aux personnes et aux organisations joue un</a:t>
            </a:r>
            <a:r>
              <a:rPr lang="pl-PL" altLang="sv-SE" sz="2100" dirty="0">
                <a:solidFill>
                  <a:srgbClr val="002060"/>
                </a:solidFill>
              </a:rPr>
              <a:t> </a:t>
            </a:r>
            <a:r>
              <a:rPr lang="fr-FR" altLang="sv-SE" sz="2100" dirty="0">
                <a:solidFill>
                  <a:srgbClr val="002060"/>
                </a:solidFill>
              </a:rPr>
              <a:t>rôle primordial dans la communication des risques</a:t>
            </a:r>
            <a:r>
              <a:rPr lang="en-GB" altLang="sv-SE" sz="2100" dirty="0">
                <a:solidFill>
                  <a:srgbClr val="002060"/>
                </a:solidFill>
              </a:rPr>
              <a:t>.</a:t>
            </a:r>
            <a:endParaRPr lang="en-US" altLang="sv-SE" sz="2100" dirty="0">
              <a:solidFill>
                <a:srgbClr val="002060"/>
              </a:solidFill>
            </a:endParaRPr>
          </a:p>
        </p:txBody>
      </p:sp>
      <p:pic>
        <p:nvPicPr>
          <p:cNvPr id="11268" name="Picture 2" descr="http://recoveringyou.com/wp-content/uploads/2011/07/trust1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110" y="2924944"/>
            <a:ext cx="3677781" cy="294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86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3600" b="1" dirty="0">
                <a:solidFill>
                  <a:srgbClr val="002060"/>
                </a:solidFill>
              </a:rPr>
              <a:t>Ce que veulent les journalistes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2400" dirty="0">
                <a:solidFill>
                  <a:srgbClr val="002060"/>
                </a:solidFill>
              </a:rPr>
              <a:t>Des chiffres, </a:t>
            </a:r>
            <a:r>
              <a:rPr lang="en-GB" altLang="en-US" sz="2400" b="1" dirty="0">
                <a:solidFill>
                  <a:srgbClr val="002060"/>
                </a:solidFill>
              </a:rPr>
              <a:t>«</a:t>
            </a:r>
            <a:r>
              <a:rPr lang="pl-PL" altLang="en-US" sz="2400" b="1" dirty="0">
                <a:solidFill>
                  <a:srgbClr val="002060"/>
                </a:solidFill>
              </a:rPr>
              <a:t> </a:t>
            </a:r>
            <a:r>
              <a:rPr lang="en-GB" altLang="en-US" sz="2400" b="1" dirty="0" err="1">
                <a:solidFill>
                  <a:srgbClr val="002060"/>
                </a:solidFill>
              </a:rPr>
              <a:t>récents</a:t>
            </a:r>
            <a:r>
              <a:rPr lang="pl-PL" altLang="en-US" sz="2400" b="1" dirty="0">
                <a:solidFill>
                  <a:srgbClr val="002060"/>
                </a:solidFill>
              </a:rPr>
              <a:t> </a:t>
            </a:r>
            <a:r>
              <a:rPr lang="en-GB" altLang="en-US" sz="2400" b="1" dirty="0">
                <a:solidFill>
                  <a:srgbClr val="002060"/>
                </a:solidFill>
              </a:rPr>
              <a:t>» et «</a:t>
            </a:r>
            <a:r>
              <a:rPr lang="pl-PL" altLang="en-US" sz="2400" b="1" dirty="0">
                <a:solidFill>
                  <a:srgbClr val="002060"/>
                </a:solidFill>
              </a:rPr>
              <a:t> </a:t>
            </a:r>
            <a:r>
              <a:rPr lang="en-GB" altLang="en-US" sz="2400" b="1" dirty="0" err="1">
                <a:solidFill>
                  <a:srgbClr val="002060"/>
                </a:solidFill>
              </a:rPr>
              <a:t>fiables</a:t>
            </a:r>
            <a:r>
              <a:rPr lang="en-GB" altLang="en-US" sz="2400" b="1" dirty="0">
                <a:solidFill>
                  <a:srgbClr val="002060"/>
                </a:solidFill>
              </a:rPr>
              <a:t> »</a:t>
            </a:r>
          </a:p>
          <a:p>
            <a:r>
              <a:rPr lang="en-GB" altLang="en-US" sz="2400" dirty="0">
                <a:solidFill>
                  <a:srgbClr val="002060"/>
                </a:solidFill>
              </a:rPr>
              <a:t>Ce qui est :</a:t>
            </a:r>
          </a:p>
          <a:p>
            <a:pPr lvl="1"/>
            <a:r>
              <a:rPr lang="en-GB" altLang="en-US" sz="2400" b="1" dirty="0">
                <a:solidFill>
                  <a:srgbClr val="002060"/>
                </a:solidFill>
              </a:rPr>
              <a:t>Nouveau</a:t>
            </a:r>
          </a:p>
          <a:p>
            <a:pPr lvl="1"/>
            <a:r>
              <a:rPr lang="en-GB" altLang="en-US" sz="2400" b="1" dirty="0">
                <a:solidFill>
                  <a:srgbClr val="002060"/>
                </a:solidFill>
              </a:rPr>
              <a:t>Inattendu</a:t>
            </a:r>
          </a:p>
          <a:p>
            <a:pPr lvl="1"/>
            <a:r>
              <a:rPr lang="en-GB" altLang="en-US" sz="2400" b="1" dirty="0">
                <a:solidFill>
                  <a:srgbClr val="002060"/>
                </a:solidFill>
              </a:rPr>
              <a:t>Surprenant</a:t>
            </a:r>
          </a:p>
          <a:p>
            <a:pPr lvl="1"/>
            <a:r>
              <a:rPr lang="en-GB" altLang="en-US" sz="2400" b="1" dirty="0">
                <a:solidFill>
                  <a:srgbClr val="002060"/>
                </a:solidFill>
              </a:rPr>
              <a:t>À contre-courant</a:t>
            </a:r>
          </a:p>
          <a:p>
            <a:r>
              <a:rPr lang="en-GB" altLang="en-US" sz="2400" dirty="0">
                <a:solidFill>
                  <a:srgbClr val="002060"/>
                </a:solidFill>
              </a:rPr>
              <a:t>Que </a:t>
            </a:r>
            <a:r>
              <a:rPr lang="en-GB" altLang="en-US" sz="2400" dirty="0" err="1">
                <a:solidFill>
                  <a:srgbClr val="002060"/>
                </a:solidFill>
              </a:rPr>
              <a:t>l’on</a:t>
            </a:r>
            <a:r>
              <a:rPr lang="en-GB" altLang="en-US" sz="2400" dirty="0">
                <a:solidFill>
                  <a:srgbClr val="002060"/>
                </a:solidFill>
              </a:rPr>
              <a:t> réponde </a:t>
            </a:r>
            <a:r>
              <a:rPr lang="en-GB" altLang="en-US" sz="2400" b="1" dirty="0">
                <a:solidFill>
                  <a:srgbClr val="002060"/>
                </a:solidFill>
              </a:rPr>
              <a:t>rapidement </a:t>
            </a:r>
            <a:r>
              <a:rPr lang="en-GB" altLang="en-US" sz="2400" dirty="0">
                <a:solidFill>
                  <a:srgbClr val="002060"/>
                </a:solidFill>
              </a:rPr>
              <a:t>à leurs appels</a:t>
            </a:r>
          </a:p>
          <a:p>
            <a:r>
              <a:rPr lang="en-GB" altLang="en-US" sz="2400" dirty="0">
                <a:solidFill>
                  <a:srgbClr val="002060"/>
                </a:solidFill>
              </a:rPr>
              <a:t>Parler à un porte-parole capable </a:t>
            </a:r>
            <a:r>
              <a:rPr lang="en-GB" altLang="en-US" sz="2400" b="1" dirty="0">
                <a:solidFill>
                  <a:srgbClr val="002060"/>
                </a:solidFill>
              </a:rPr>
              <a:t>« </a:t>
            </a:r>
            <a:r>
              <a:rPr lang="en-GB" altLang="en-US" sz="2400" b="1" dirty="0" err="1">
                <a:solidFill>
                  <a:srgbClr val="002060"/>
                </a:solidFill>
              </a:rPr>
              <a:t>d’aller</a:t>
            </a:r>
            <a:r>
              <a:rPr lang="en-GB" altLang="en-US" sz="2400" b="1" dirty="0">
                <a:solidFill>
                  <a:srgbClr val="002060"/>
                </a:solidFill>
              </a:rPr>
              <a:t> à</a:t>
            </a:r>
            <a:r>
              <a:rPr lang="pl-PL" altLang="en-US" sz="2400" b="1" dirty="0">
                <a:solidFill>
                  <a:srgbClr val="002060"/>
                </a:solidFill>
              </a:rPr>
              <a:t> </a:t>
            </a:r>
            <a:r>
              <a:rPr lang="en-GB" altLang="en-US" sz="2400" b="1" dirty="0" err="1">
                <a:solidFill>
                  <a:srgbClr val="002060"/>
                </a:solidFill>
              </a:rPr>
              <a:t>l’essentiel</a:t>
            </a:r>
            <a:r>
              <a:rPr lang="en-GB" altLang="en-US" sz="2400" b="1" dirty="0">
                <a:solidFill>
                  <a:srgbClr val="002060"/>
                </a:solidFill>
              </a:rPr>
              <a:t> »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925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altLang="en-US" sz="3600" b="1" dirty="0">
                <a:solidFill>
                  <a:srgbClr val="002060"/>
                </a:solidFill>
              </a:rPr>
              <a:t>Les scientifiques et les experts parlent comme ça !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-4402" y="5340804"/>
            <a:ext cx="2883293" cy="49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0067" rIns="36000" bIns="40067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spcBef>
                <a:spcPct val="20000"/>
              </a:spcBef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3pPr>
            <a:lvl4pPr marL="1600200" indent="-228600" defTabSz="1042988" eaLnBrk="0" hangingPunct="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4pPr>
            <a:lvl5pPr marL="2057400" indent="-228600" algn="r" defTabSz="1042988" rtl="1" eaLnBrk="0" hangingPunct="0">
              <a:spcBef>
                <a:spcPct val="20000"/>
              </a:spcBef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700" dirty="0"/>
              <a:t>Message principal</a:t>
            </a:r>
          </a:p>
        </p:txBody>
      </p:sp>
      <p:sp>
        <p:nvSpPr>
          <p:cNvPr id="2" name="Isosceles Triangle 1"/>
          <p:cNvSpPr/>
          <p:nvPr/>
        </p:nvSpPr>
        <p:spPr bwMode="auto">
          <a:xfrm rot="10800000">
            <a:off x="2427036" y="1572057"/>
            <a:ext cx="4388415" cy="4263651"/>
          </a:xfrm>
          <a:prstGeom prst="triangle">
            <a:avLst/>
          </a:prstGeom>
          <a:gradFill flip="none" rotWithShape="1">
            <a:gsLst>
              <a:gs pos="0">
                <a:srgbClr val="72BBE8">
                  <a:shade val="30000"/>
                  <a:satMod val="115000"/>
                </a:srgbClr>
              </a:gs>
              <a:gs pos="50000">
                <a:srgbClr val="72BBE8">
                  <a:shade val="67500"/>
                  <a:satMod val="115000"/>
                </a:srgbClr>
              </a:gs>
              <a:gs pos="100000">
                <a:srgbClr val="72BBE8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/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3" name="Right Arrow 2"/>
          <p:cNvSpPr/>
          <p:nvPr/>
        </p:nvSpPr>
        <p:spPr bwMode="auto">
          <a:xfrm>
            <a:off x="2976268" y="5451353"/>
            <a:ext cx="1379708" cy="359598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/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8177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sz="3600" b="1" dirty="0">
                <a:solidFill>
                  <a:srgbClr val="002060"/>
                </a:solidFill>
              </a:rPr>
              <a:t>Aller à </a:t>
            </a:r>
            <a:r>
              <a:rPr lang="en-GB" altLang="en-US" sz="3600" b="1" dirty="0" err="1">
                <a:solidFill>
                  <a:srgbClr val="002060"/>
                </a:solidFill>
              </a:rPr>
              <a:t>l’essentiel</a:t>
            </a:r>
            <a:r>
              <a:rPr lang="en-GB" altLang="en-US" sz="3600" b="1" dirty="0">
                <a:solidFill>
                  <a:srgbClr val="002060"/>
                </a:solidFill>
              </a:rPr>
              <a:t> !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93666" y="1196752"/>
            <a:ext cx="2822149" cy="49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0067" rIns="36000" bIns="40067">
            <a:spAutoFit/>
          </a:bodyPr>
          <a:lstStyle>
            <a:lvl1pPr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spcBef>
                <a:spcPct val="20000"/>
              </a:spcBef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3pPr>
            <a:lvl4pPr marL="1600200" indent="-228600" defTabSz="1042988" eaLnBrk="0" hangingPunct="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4pPr>
            <a:lvl5pPr marL="2057400" indent="-228600" algn="r" defTabSz="1042988" rtl="1" eaLnBrk="0" hangingPunct="0">
              <a:spcBef>
                <a:spcPct val="20000"/>
              </a:spcBef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700" dirty="0"/>
              <a:t>Message principal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3120284" y="1268760"/>
            <a:ext cx="1379708" cy="359598"/>
          </a:xfrm>
          <a:prstGeom prst="rightArrow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/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 bwMode="auto">
          <a:xfrm>
            <a:off x="2483768" y="1628358"/>
            <a:ext cx="4392000" cy="4284000"/>
          </a:xfrm>
          <a:prstGeom prst="triangle">
            <a:avLst/>
          </a:prstGeom>
          <a:gradFill flip="none" rotWithShape="1">
            <a:gsLst>
              <a:gs pos="0">
                <a:srgbClr val="72BBE8">
                  <a:shade val="30000"/>
                  <a:satMod val="115000"/>
                </a:srgbClr>
              </a:gs>
              <a:gs pos="50000">
                <a:srgbClr val="72BBE8">
                  <a:shade val="67500"/>
                  <a:satMod val="115000"/>
                </a:srgbClr>
              </a:gs>
              <a:gs pos="100000">
                <a:srgbClr val="72BBE8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3869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Les </a:t>
            </a:r>
            <a:r>
              <a:rPr lang="en-US" altLang="en-US" sz="3600" b="1" dirty="0" err="1">
                <a:solidFill>
                  <a:srgbClr val="002060"/>
                </a:solidFill>
              </a:rPr>
              <a:t>règles</a:t>
            </a:r>
            <a:r>
              <a:rPr lang="en-US" altLang="en-US" sz="3600" b="1" dirty="0">
                <a:solidFill>
                  <a:srgbClr val="002060"/>
                </a:solidFill>
              </a:rPr>
              <a:t> d’un entretien avec les médias </a:t>
            </a:r>
            <a:r>
              <a:rPr lang="en-US" altLang="en-US" sz="3600" b="1" dirty="0" err="1">
                <a:solidFill>
                  <a:srgbClr val="002060"/>
                </a:solidFill>
              </a:rPr>
              <a:t>sont</a:t>
            </a:r>
            <a:r>
              <a:rPr lang="en-US" altLang="en-US" sz="3600" b="1" dirty="0">
                <a:solidFill>
                  <a:srgbClr val="002060"/>
                </a:solidFill>
              </a:rPr>
              <a:t> simples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 rIns="0">
            <a:normAutofit fontScale="92500" lnSpcReduction="10000"/>
          </a:bodyPr>
          <a:lstStyle/>
          <a:p>
            <a:pPr marL="357188" indent="-357188" eaLnBrk="1" hangingPunct="1"/>
            <a:r>
              <a:rPr lang="en-US" altLang="en-US" dirty="0">
                <a:solidFill>
                  <a:srgbClr val="002060"/>
                </a:solidFill>
              </a:rPr>
              <a:t>Mission des </a:t>
            </a:r>
            <a:r>
              <a:rPr lang="en-US" altLang="en-US" dirty="0" err="1">
                <a:solidFill>
                  <a:srgbClr val="002060"/>
                </a:solidFill>
              </a:rPr>
              <a:t>médias</a:t>
            </a:r>
            <a:r>
              <a:rPr lang="pl-PL" altLang="en-US" dirty="0">
                <a:solidFill>
                  <a:srgbClr val="002060"/>
                </a:solidFill>
              </a:rPr>
              <a:t>            </a:t>
            </a:r>
            <a:r>
              <a:rPr lang="en-US" altLang="en-US" dirty="0" err="1">
                <a:solidFill>
                  <a:srgbClr val="002060"/>
                </a:solidFill>
              </a:rPr>
              <a:t>trouver</a:t>
            </a:r>
            <a:r>
              <a:rPr lang="en-US" altLang="en-US" dirty="0">
                <a:solidFill>
                  <a:srgbClr val="002060"/>
                </a:solidFill>
              </a:rPr>
              <a:t> une histoire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solidFill>
                <a:srgbClr val="002060"/>
              </a:solidFill>
            </a:endParaRPr>
          </a:p>
          <a:p>
            <a:pPr marL="357188" indent="-357188" eaLnBrk="1" hangingPunct="1"/>
            <a:r>
              <a:rPr lang="en-US" altLang="en-US" dirty="0">
                <a:solidFill>
                  <a:srgbClr val="002060"/>
                </a:solidFill>
              </a:rPr>
              <a:t>Votre mission </a:t>
            </a:r>
            <a:r>
              <a:rPr lang="pl-PL" altLang="en-US" dirty="0">
                <a:solidFill>
                  <a:srgbClr val="002060"/>
                </a:solidFill>
              </a:rPr>
              <a:t>                   </a:t>
            </a:r>
            <a:r>
              <a:rPr lang="en-US" altLang="en-US" dirty="0" err="1">
                <a:solidFill>
                  <a:srgbClr val="002060"/>
                </a:solidFill>
              </a:rPr>
              <a:t>raconter</a:t>
            </a:r>
            <a:r>
              <a:rPr lang="en-US" altLang="en-US" dirty="0">
                <a:solidFill>
                  <a:srgbClr val="002060"/>
                </a:solidFill>
              </a:rPr>
              <a:t> VOTRE histoire, à VOTRE façon </a:t>
            </a:r>
          </a:p>
          <a:p>
            <a:pPr marL="712788" lvl="1" indent="-263525" eaLnBrk="1" hangingPunct="1"/>
            <a:r>
              <a:rPr lang="en-US" altLang="en-US" dirty="0" err="1">
                <a:solidFill>
                  <a:srgbClr val="002060"/>
                </a:solidFill>
              </a:rPr>
              <a:t>Vous</a:t>
            </a:r>
            <a:r>
              <a:rPr lang="en-US" altLang="en-US" dirty="0">
                <a:solidFill>
                  <a:srgbClr val="002060"/>
                </a:solidFill>
              </a:rPr>
              <a:t> </a:t>
            </a:r>
            <a:r>
              <a:rPr lang="en-US" altLang="en-US" dirty="0" err="1">
                <a:solidFill>
                  <a:srgbClr val="002060"/>
                </a:solidFill>
              </a:rPr>
              <a:t>n’êtes</a:t>
            </a:r>
            <a:r>
              <a:rPr lang="en-US" altLang="en-US" dirty="0">
                <a:solidFill>
                  <a:srgbClr val="002060"/>
                </a:solidFill>
              </a:rPr>
              <a:t> pas obligé de répondre à la question posée !</a:t>
            </a:r>
          </a:p>
          <a:p>
            <a:pPr lvl="1" eaLnBrk="1" hangingPunct="1">
              <a:buFont typeface="Arial" charset="0"/>
              <a:buNone/>
            </a:pPr>
            <a:endParaRPr lang="en-US" altLang="en-US" sz="1600" dirty="0">
              <a:solidFill>
                <a:srgbClr val="002060"/>
              </a:solidFill>
            </a:endParaRPr>
          </a:p>
          <a:p>
            <a:pPr marL="357188" indent="-357188" eaLnBrk="1" hangingPunct="1"/>
            <a:r>
              <a:rPr lang="en-US" altLang="en-US" dirty="0">
                <a:solidFill>
                  <a:srgbClr val="002060"/>
                </a:solidFill>
              </a:rPr>
              <a:t>Pour améliorer vos compétences médiatiques, vous devez préparer, répéter et écouter les avis sincères. </a:t>
            </a:r>
          </a:p>
        </p:txBody>
      </p:sp>
      <p:sp>
        <p:nvSpPr>
          <p:cNvPr id="2" name="Right Arrow 1"/>
          <p:cNvSpPr/>
          <p:nvPr/>
        </p:nvSpPr>
        <p:spPr bwMode="auto">
          <a:xfrm>
            <a:off x="4333316" y="1757318"/>
            <a:ext cx="1087282" cy="210433"/>
          </a:xfrm>
          <a:prstGeom prst="rightArrow">
            <a:avLst/>
          </a:prstGeom>
          <a:solidFill>
            <a:srgbClr val="EF1956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/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6" name="Right Arrow 5"/>
          <p:cNvSpPr/>
          <p:nvPr/>
        </p:nvSpPr>
        <p:spPr bwMode="auto">
          <a:xfrm>
            <a:off x="3306144" y="2739627"/>
            <a:ext cx="1913928" cy="235190"/>
          </a:xfrm>
          <a:prstGeom prst="rightArrow">
            <a:avLst/>
          </a:prstGeom>
          <a:solidFill>
            <a:srgbClr val="EF1956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/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0850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Messages </a:t>
            </a:r>
            <a:r>
              <a:rPr lang="en-US" altLang="en-US" sz="3600" b="1" dirty="0" err="1">
                <a:solidFill>
                  <a:srgbClr val="002060"/>
                </a:solidFill>
              </a:rPr>
              <a:t>clés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987824" y="2396299"/>
            <a:ext cx="5904656" cy="45259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en-US" sz="3000" dirty="0">
                <a:solidFill>
                  <a:srgbClr val="002060"/>
                </a:solidFill>
              </a:rPr>
              <a:t>Expliquer :</a:t>
            </a:r>
          </a:p>
          <a:p>
            <a:pPr marL="0" indent="0" eaLnBrk="1" hangingPunct="1"/>
            <a:r>
              <a:rPr lang="en-US" altLang="en-US" sz="3000" dirty="0">
                <a:solidFill>
                  <a:srgbClr val="002060"/>
                </a:solidFill>
              </a:rPr>
              <a:t> « Et alors ? » </a:t>
            </a:r>
          </a:p>
          <a:p>
            <a:pPr marL="0" indent="0" eaLnBrk="1" hangingPunct="1"/>
            <a:r>
              <a:rPr lang="en-US" altLang="en-US" sz="3000" dirty="0">
                <a:solidFill>
                  <a:srgbClr val="002060"/>
                </a:solidFill>
              </a:rPr>
              <a:t> « </a:t>
            </a:r>
            <a:r>
              <a:rPr lang="en-US" altLang="en-US" sz="3000" dirty="0" err="1">
                <a:solidFill>
                  <a:srgbClr val="002060"/>
                </a:solidFill>
              </a:rPr>
              <a:t>Pourquoi</a:t>
            </a:r>
            <a:r>
              <a:rPr lang="en-US" altLang="en-US" sz="3000" dirty="0">
                <a:solidFill>
                  <a:srgbClr val="002060"/>
                </a:solidFill>
              </a:rPr>
              <a:t> </a:t>
            </a:r>
            <a:r>
              <a:rPr lang="en-US" altLang="en-US" sz="3000" dirty="0" err="1">
                <a:solidFill>
                  <a:srgbClr val="002060"/>
                </a:solidFill>
              </a:rPr>
              <a:t>c’est</a:t>
            </a:r>
            <a:r>
              <a:rPr lang="en-US" altLang="en-US" sz="3000" dirty="0">
                <a:solidFill>
                  <a:srgbClr val="002060"/>
                </a:solidFill>
              </a:rPr>
              <a:t> intéressant ? » </a:t>
            </a:r>
          </a:p>
          <a:p>
            <a:pPr marL="0" indent="0" eaLnBrk="1" hangingPunct="1"/>
            <a:r>
              <a:rPr lang="en-US" altLang="en-US" sz="3000" dirty="0">
                <a:solidFill>
                  <a:srgbClr val="002060"/>
                </a:solidFill>
              </a:rPr>
              <a:t> « Pourquoi maintenant ? »</a:t>
            </a:r>
          </a:p>
          <a:p>
            <a:pPr marL="0" indent="0" eaLnBrk="1" hangingPunct="1"/>
            <a:r>
              <a:rPr lang="en-US" altLang="en-US" sz="3000" dirty="0">
                <a:solidFill>
                  <a:srgbClr val="002060"/>
                </a:solidFill>
              </a:rPr>
              <a:t> </a:t>
            </a:r>
            <a:r>
              <a:rPr lang="en-US" altLang="en-US" sz="3000" dirty="0" err="1">
                <a:solidFill>
                  <a:srgbClr val="002060"/>
                </a:solidFill>
              </a:rPr>
              <a:t>Expliquer</a:t>
            </a:r>
            <a:r>
              <a:rPr lang="en-US" altLang="en-US" sz="3000" dirty="0">
                <a:solidFill>
                  <a:srgbClr val="002060"/>
                </a:solidFill>
              </a:rPr>
              <a:t> les raisons ou les avantages. </a:t>
            </a:r>
          </a:p>
          <a:p>
            <a:pPr marL="0" indent="0" eaLnBrk="1" hangingPunct="1">
              <a:buNone/>
            </a:pPr>
            <a:r>
              <a:rPr lang="en-US" altLang="en-US" sz="3000" dirty="0"/>
              <a:t> </a:t>
            </a:r>
          </a:p>
        </p:txBody>
      </p:sp>
      <p:pic>
        <p:nvPicPr>
          <p:cNvPr id="74756" name="Picture 5" descr="MC90024084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18" y="2611885"/>
            <a:ext cx="2629443" cy="3449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TextBox 1"/>
          <p:cNvSpPr txBox="1">
            <a:spLocks noChangeArrowheads="1"/>
          </p:cNvSpPr>
          <p:nvPr/>
        </p:nvSpPr>
        <p:spPr bwMode="auto">
          <a:xfrm>
            <a:off x="81449" y="1472966"/>
            <a:ext cx="8974315" cy="137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4pPr>
            <a:lvl5pPr marL="2057400" indent="-228600" algn="r" rtl="1" eaLnBrk="0" hangingPunct="0">
              <a:spcBef>
                <a:spcPct val="20000"/>
              </a:spcBef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en-US" dirty="0"/>
              <a:t>Synthèse des </a:t>
            </a:r>
            <a:r>
              <a:rPr lang="en-US" altLang="en-US" b="1" dirty="0">
                <a:solidFill>
                  <a:srgbClr val="6EA92D"/>
                </a:solidFill>
              </a:rPr>
              <a:t>3 messages clés</a:t>
            </a:r>
            <a:r>
              <a:rPr lang="en-US" altLang="en-US" b="1" dirty="0"/>
              <a:t> </a:t>
            </a:r>
            <a:r>
              <a:rPr lang="en-US" altLang="en-US" dirty="0"/>
              <a:t>à utiliser </a:t>
            </a:r>
            <a:r>
              <a:rPr lang="en-US" altLang="en-US" b="1" dirty="0">
                <a:solidFill>
                  <a:srgbClr val="6EA92D"/>
                </a:solidFill>
              </a:rPr>
              <a:t>tout le temps </a:t>
            </a:r>
            <a:r>
              <a:rPr lang="en-US" altLang="en-US" dirty="0"/>
              <a:t>dans tous les </a:t>
            </a:r>
            <a:r>
              <a:rPr lang="en-US" altLang="en-US"/>
              <a:t>types d’entretiens</a:t>
            </a:r>
            <a:r>
              <a:rPr lang="en-US" altLang="en-US" dirty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05503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Les </a:t>
            </a:r>
            <a:r>
              <a:rPr lang="en-US" altLang="en-US" sz="3600" b="1" dirty="0" err="1">
                <a:solidFill>
                  <a:srgbClr val="002060"/>
                </a:solidFill>
              </a:rPr>
              <a:t>Passerelles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483768" y="1807946"/>
            <a:ext cx="6660232" cy="4933422"/>
          </a:xfrm>
        </p:spPr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“Ce </a:t>
            </a:r>
            <a:r>
              <a:rPr lang="en-US" altLang="en-US" sz="3800" dirty="0" err="1">
                <a:solidFill>
                  <a:srgbClr val="002060"/>
                </a:solidFill>
              </a:rPr>
              <a:t>dont</a:t>
            </a:r>
            <a:r>
              <a:rPr lang="en-US" altLang="en-US" sz="3800" dirty="0">
                <a:solidFill>
                  <a:srgbClr val="002060"/>
                </a:solidFill>
              </a:rPr>
              <a:t> je </a:t>
            </a:r>
            <a:r>
              <a:rPr lang="en-US" altLang="en-US" sz="3800" dirty="0" err="1">
                <a:solidFill>
                  <a:srgbClr val="002060"/>
                </a:solidFill>
              </a:rPr>
              <a:t>tiens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vraiment</a:t>
            </a:r>
            <a:r>
              <a:rPr lang="en-US" altLang="en-US" sz="3800" dirty="0">
                <a:solidFill>
                  <a:srgbClr val="002060"/>
                </a:solidFill>
              </a:rPr>
              <a:t> à </a:t>
            </a:r>
            <a:r>
              <a:rPr lang="en-US" altLang="en-US" sz="3800" dirty="0" err="1">
                <a:solidFill>
                  <a:srgbClr val="002060"/>
                </a:solidFill>
              </a:rPr>
              <a:t>vous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parler</a:t>
            </a:r>
            <a:r>
              <a:rPr lang="en-US" altLang="en-US" sz="3800" dirty="0">
                <a:solidFill>
                  <a:srgbClr val="002060"/>
                </a:solidFill>
              </a:rPr>
              <a:t>, </a:t>
            </a:r>
            <a:r>
              <a:rPr lang="en-US" altLang="en-US" sz="3800" dirty="0" err="1">
                <a:solidFill>
                  <a:srgbClr val="002060"/>
                </a:solidFill>
              </a:rPr>
              <a:t>c'est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“Ce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vous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devez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absolument</a:t>
            </a:r>
            <a:r>
              <a:rPr lang="en-US" altLang="en-US" sz="3800" dirty="0">
                <a:solidFill>
                  <a:srgbClr val="002060"/>
                </a:solidFill>
              </a:rPr>
              <a:t> savoir, </a:t>
            </a:r>
            <a:r>
              <a:rPr lang="en-US" altLang="en-US" sz="3800" dirty="0" err="1">
                <a:solidFill>
                  <a:srgbClr val="002060"/>
                </a:solidFill>
              </a:rPr>
              <a:t>c'est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 “Le </a:t>
            </a:r>
            <a:r>
              <a:rPr lang="en-US" altLang="en-US" sz="3800" dirty="0" err="1">
                <a:solidFill>
                  <a:srgbClr val="002060"/>
                </a:solidFill>
              </a:rPr>
              <a:t>véritable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problème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est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“Je ne </a:t>
            </a:r>
            <a:r>
              <a:rPr lang="en-US" altLang="en-US" sz="3800" dirty="0" err="1">
                <a:solidFill>
                  <a:srgbClr val="002060"/>
                </a:solidFill>
              </a:rPr>
              <a:t>préfère</a:t>
            </a:r>
            <a:r>
              <a:rPr lang="en-US" altLang="en-US" sz="3800" dirty="0">
                <a:solidFill>
                  <a:srgbClr val="002060"/>
                </a:solidFill>
              </a:rPr>
              <a:t> pas faire de la </a:t>
            </a:r>
            <a:r>
              <a:rPr lang="en-US" altLang="en-US" sz="3800" dirty="0" err="1">
                <a:solidFill>
                  <a:srgbClr val="002060"/>
                </a:solidFill>
              </a:rPr>
              <a:t>spéculation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sur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cette</a:t>
            </a:r>
            <a:r>
              <a:rPr lang="en-US" altLang="en-US" sz="3800" dirty="0">
                <a:solidFill>
                  <a:srgbClr val="002060"/>
                </a:solidFill>
              </a:rPr>
              <a:t> information. En </a:t>
            </a:r>
            <a:r>
              <a:rPr lang="en-US" altLang="en-US" sz="3800" dirty="0" err="1">
                <a:solidFill>
                  <a:srgbClr val="002060"/>
                </a:solidFill>
              </a:rPr>
              <a:t>revanche</a:t>
            </a:r>
            <a:r>
              <a:rPr lang="en-US" altLang="en-US" sz="3800" dirty="0">
                <a:solidFill>
                  <a:srgbClr val="002060"/>
                </a:solidFill>
              </a:rPr>
              <a:t>, je </a:t>
            </a:r>
            <a:r>
              <a:rPr lang="en-US" altLang="en-US" sz="3800" dirty="0" err="1">
                <a:solidFill>
                  <a:srgbClr val="002060"/>
                </a:solidFill>
              </a:rPr>
              <a:t>peux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vous</a:t>
            </a:r>
            <a:r>
              <a:rPr lang="en-US" altLang="en-US" sz="3800" dirty="0">
                <a:solidFill>
                  <a:srgbClr val="002060"/>
                </a:solidFill>
              </a:rPr>
              <a:t> affirmer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… 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“Il </a:t>
            </a:r>
            <a:r>
              <a:rPr lang="en-US" altLang="en-US" sz="3800" dirty="0" err="1">
                <a:solidFill>
                  <a:srgbClr val="002060"/>
                </a:solidFill>
              </a:rPr>
              <a:t>est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vrai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… </a:t>
            </a:r>
            <a:r>
              <a:rPr lang="en-US" altLang="en-US" sz="3800" dirty="0" err="1">
                <a:solidFill>
                  <a:srgbClr val="002060"/>
                </a:solidFill>
              </a:rPr>
              <a:t>mais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il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faut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aussi</a:t>
            </a:r>
            <a:r>
              <a:rPr lang="en-US" altLang="en-US" sz="3800" dirty="0">
                <a:solidFill>
                  <a:srgbClr val="002060"/>
                </a:solidFill>
              </a:rPr>
              <a:t> savoir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</a:t>
            </a:r>
            <a:r>
              <a:rPr lang="en-US" altLang="en-US" sz="3800" dirty="0" err="1">
                <a:solidFill>
                  <a:srgbClr val="002060"/>
                </a:solidFill>
              </a:rPr>
              <a:t>C'est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exactement</a:t>
            </a:r>
            <a:r>
              <a:rPr lang="en-US" altLang="en-US" sz="3800" dirty="0">
                <a:solidFill>
                  <a:srgbClr val="002060"/>
                </a:solidFill>
              </a:rPr>
              <a:t> le contraire… Ce </a:t>
            </a:r>
            <a:r>
              <a:rPr lang="en-US" altLang="en-US" sz="3800" dirty="0" err="1">
                <a:solidFill>
                  <a:srgbClr val="002060"/>
                </a:solidFill>
              </a:rPr>
              <a:t>qu’il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faut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retenir</a:t>
            </a:r>
            <a:r>
              <a:rPr lang="en-US" altLang="en-US" sz="3800" dirty="0">
                <a:solidFill>
                  <a:srgbClr val="002060"/>
                </a:solidFill>
              </a:rPr>
              <a:t>, </a:t>
            </a:r>
            <a:r>
              <a:rPr lang="en-US" altLang="en-US" sz="3800" dirty="0" err="1">
                <a:solidFill>
                  <a:srgbClr val="002060"/>
                </a:solidFill>
              </a:rPr>
              <a:t>c’est</a:t>
            </a:r>
            <a:r>
              <a:rPr lang="en-US" altLang="en-US" sz="3800" dirty="0">
                <a:solidFill>
                  <a:srgbClr val="002060"/>
                </a:solidFill>
              </a:rPr>
              <a:t>...”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“Le fond du </a:t>
            </a:r>
            <a:r>
              <a:rPr lang="en-US" altLang="en-US" sz="3800" dirty="0" err="1">
                <a:solidFill>
                  <a:srgbClr val="002060"/>
                </a:solidFill>
              </a:rPr>
              <a:t>problème</a:t>
            </a:r>
            <a:r>
              <a:rPr lang="en-US" altLang="en-US" sz="3800" dirty="0">
                <a:solidFill>
                  <a:srgbClr val="002060"/>
                </a:solidFill>
              </a:rPr>
              <a:t>, </a:t>
            </a:r>
            <a:r>
              <a:rPr lang="en-US" altLang="en-US" sz="3800" dirty="0" err="1">
                <a:solidFill>
                  <a:srgbClr val="002060"/>
                </a:solidFill>
              </a:rPr>
              <a:t>c'est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</a:t>
            </a:r>
            <a:r>
              <a:rPr lang="en-US" altLang="en-US" sz="3800" dirty="0" err="1">
                <a:solidFill>
                  <a:srgbClr val="002060"/>
                </a:solidFill>
              </a:rPr>
              <a:t>Oui</a:t>
            </a:r>
            <a:r>
              <a:rPr lang="en-US" altLang="en-US" sz="3800" dirty="0">
                <a:solidFill>
                  <a:srgbClr val="002060"/>
                </a:solidFill>
              </a:rPr>
              <a:t>… (la </a:t>
            </a:r>
            <a:r>
              <a:rPr lang="en-US" altLang="en-US" sz="3800" dirty="0" err="1">
                <a:solidFill>
                  <a:srgbClr val="002060"/>
                </a:solidFill>
              </a:rPr>
              <a:t>réponse</a:t>
            </a:r>
            <a:r>
              <a:rPr lang="en-US" altLang="en-US" sz="3800" dirty="0">
                <a:solidFill>
                  <a:srgbClr val="002060"/>
                </a:solidFill>
              </a:rPr>
              <a:t>), et de plus…” (</a:t>
            </a:r>
            <a:r>
              <a:rPr lang="en-US" altLang="en-US" sz="3800" dirty="0" err="1">
                <a:solidFill>
                  <a:srgbClr val="002060"/>
                </a:solidFill>
              </a:rPr>
              <a:t>passerelle</a:t>
            </a:r>
            <a:r>
              <a:rPr lang="en-US" altLang="en-US" sz="3800" dirty="0">
                <a:solidFill>
                  <a:srgbClr val="002060"/>
                </a:solidFill>
              </a:rPr>
              <a:t>)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“Non… (la </a:t>
            </a:r>
            <a:r>
              <a:rPr lang="en-US" altLang="en-US" sz="3800" dirty="0" err="1">
                <a:solidFill>
                  <a:srgbClr val="002060"/>
                </a:solidFill>
              </a:rPr>
              <a:t>réponse</a:t>
            </a:r>
            <a:r>
              <a:rPr lang="en-US" altLang="en-US" sz="3800" dirty="0">
                <a:solidFill>
                  <a:srgbClr val="002060"/>
                </a:solidFill>
              </a:rPr>
              <a:t>), </a:t>
            </a:r>
            <a:r>
              <a:rPr lang="en-US" altLang="en-US" sz="3800" dirty="0" err="1">
                <a:solidFill>
                  <a:srgbClr val="002060"/>
                </a:solidFill>
              </a:rPr>
              <a:t>permettez-moi</a:t>
            </a:r>
            <a:r>
              <a:rPr lang="en-US" altLang="en-US" sz="3800" dirty="0">
                <a:solidFill>
                  <a:srgbClr val="002060"/>
                </a:solidFill>
              </a:rPr>
              <a:t> de </a:t>
            </a:r>
            <a:r>
              <a:rPr lang="en-US" altLang="en-US" sz="3800" dirty="0" err="1">
                <a:solidFill>
                  <a:srgbClr val="002060"/>
                </a:solidFill>
              </a:rPr>
              <a:t>vous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expliquer</a:t>
            </a:r>
            <a:r>
              <a:rPr lang="en-US" altLang="en-US" sz="3800" dirty="0">
                <a:solidFill>
                  <a:srgbClr val="002060"/>
                </a:solidFill>
              </a:rPr>
              <a:t>…” (</a:t>
            </a:r>
            <a:r>
              <a:rPr lang="en-US" altLang="en-US" sz="3800" dirty="0" err="1">
                <a:solidFill>
                  <a:srgbClr val="002060"/>
                </a:solidFill>
              </a:rPr>
              <a:t>passerelle</a:t>
            </a:r>
            <a:r>
              <a:rPr lang="en-US" altLang="en-US" sz="3800" dirty="0">
                <a:solidFill>
                  <a:srgbClr val="002060"/>
                </a:solidFill>
              </a:rPr>
              <a:t>)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</a:t>
            </a:r>
            <a:r>
              <a:rPr lang="en-US" altLang="en-US" sz="3800" dirty="0" err="1">
                <a:solidFill>
                  <a:srgbClr val="002060"/>
                </a:solidFill>
              </a:rPr>
              <a:t>C'était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effectivement</a:t>
            </a:r>
            <a:r>
              <a:rPr lang="en-US" altLang="en-US" sz="3800" dirty="0">
                <a:solidFill>
                  <a:srgbClr val="002060"/>
                </a:solidFill>
              </a:rPr>
              <a:t> le </a:t>
            </a:r>
            <a:r>
              <a:rPr lang="en-US" altLang="en-US" sz="3800" dirty="0" err="1">
                <a:solidFill>
                  <a:srgbClr val="002060"/>
                </a:solidFill>
              </a:rPr>
              <a:t>cas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jusque-là</a:t>
            </a:r>
            <a:r>
              <a:rPr lang="en-US" altLang="en-US" sz="3800" dirty="0">
                <a:solidFill>
                  <a:srgbClr val="002060"/>
                </a:solidFill>
              </a:rPr>
              <a:t>… </a:t>
            </a:r>
            <a:r>
              <a:rPr lang="en-US" altLang="en-US" sz="3800" dirty="0" err="1">
                <a:solidFill>
                  <a:srgbClr val="002060"/>
                </a:solidFill>
              </a:rPr>
              <a:t>mais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aujourd'hui</a:t>
            </a:r>
            <a:r>
              <a:rPr lang="en-US" altLang="en-US" sz="3800" dirty="0">
                <a:solidFill>
                  <a:srgbClr val="002060"/>
                </a:solidFill>
              </a:rPr>
              <a:t>, </a:t>
            </a:r>
            <a:r>
              <a:rPr lang="en-US" altLang="en-US" sz="3800" dirty="0" err="1">
                <a:solidFill>
                  <a:srgbClr val="002060"/>
                </a:solidFill>
              </a:rPr>
              <a:t>voici</a:t>
            </a:r>
            <a:r>
              <a:rPr lang="en-US" altLang="en-US" sz="3800" dirty="0">
                <a:solidFill>
                  <a:srgbClr val="002060"/>
                </a:solidFill>
              </a:rPr>
              <a:t> comment nous </a:t>
            </a:r>
            <a:r>
              <a:rPr lang="en-US" altLang="en-US" sz="3800" dirty="0" err="1">
                <a:solidFill>
                  <a:srgbClr val="002060"/>
                </a:solidFill>
              </a:rPr>
              <a:t>procédons</a:t>
            </a:r>
            <a:r>
              <a:rPr lang="en-US" altLang="en-US" sz="3800" dirty="0">
                <a:solidFill>
                  <a:srgbClr val="002060"/>
                </a:solidFill>
              </a:rPr>
              <a:t>…” (la </a:t>
            </a:r>
            <a:r>
              <a:rPr lang="en-US" altLang="en-US" sz="3800" dirty="0" err="1">
                <a:solidFill>
                  <a:srgbClr val="002060"/>
                </a:solidFill>
              </a:rPr>
              <a:t>passerelle</a:t>
            </a:r>
            <a:r>
              <a:rPr lang="en-US" altLang="en-US" sz="3800" dirty="0">
                <a:solidFill>
                  <a:srgbClr val="002060"/>
                </a:solidFill>
              </a:rPr>
              <a:t>)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“Par </a:t>
            </a:r>
            <a:r>
              <a:rPr lang="en-US" altLang="en-US" sz="3800" dirty="0" err="1">
                <a:solidFill>
                  <a:srgbClr val="002060"/>
                </a:solidFill>
              </a:rPr>
              <a:t>principe</a:t>
            </a:r>
            <a:r>
              <a:rPr lang="en-US" altLang="en-US" sz="3800" dirty="0">
                <a:solidFill>
                  <a:srgbClr val="002060"/>
                </a:solidFill>
              </a:rPr>
              <a:t>, nous ne </a:t>
            </a:r>
            <a:r>
              <a:rPr lang="en-US" altLang="en-US" sz="3800" dirty="0" err="1">
                <a:solidFill>
                  <a:srgbClr val="002060"/>
                </a:solidFill>
              </a:rPr>
              <a:t>faisons</a:t>
            </a:r>
            <a:r>
              <a:rPr lang="en-US" altLang="en-US" sz="3800" dirty="0">
                <a:solidFill>
                  <a:srgbClr val="002060"/>
                </a:solidFill>
              </a:rPr>
              <a:t> pas de </a:t>
            </a:r>
            <a:r>
              <a:rPr lang="en-US" altLang="en-US" sz="3800" dirty="0" err="1">
                <a:solidFill>
                  <a:srgbClr val="002060"/>
                </a:solidFill>
              </a:rPr>
              <a:t>commentaires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sur</a:t>
            </a:r>
            <a:r>
              <a:rPr lang="en-US" altLang="en-US" sz="3800" dirty="0">
                <a:solidFill>
                  <a:srgbClr val="002060"/>
                </a:solidFill>
              </a:rPr>
              <a:t> _______ en </a:t>
            </a:r>
            <a:r>
              <a:rPr lang="en-US" altLang="en-US" sz="3800" dirty="0" err="1">
                <a:solidFill>
                  <a:srgbClr val="002060"/>
                </a:solidFill>
              </a:rPr>
              <a:t>particulier</a:t>
            </a:r>
            <a:r>
              <a:rPr lang="en-US" altLang="en-US" sz="3800" dirty="0">
                <a:solidFill>
                  <a:srgbClr val="002060"/>
                </a:solidFill>
              </a:rPr>
              <a:t>, </a:t>
            </a:r>
            <a:r>
              <a:rPr lang="en-US" altLang="en-US" sz="3800" dirty="0" err="1">
                <a:solidFill>
                  <a:srgbClr val="002060"/>
                </a:solidFill>
              </a:rPr>
              <a:t>mais</a:t>
            </a:r>
            <a:r>
              <a:rPr lang="en-US" altLang="en-US" sz="3800" dirty="0">
                <a:solidFill>
                  <a:srgbClr val="002060"/>
                </a:solidFill>
              </a:rPr>
              <a:t> je </a:t>
            </a:r>
            <a:r>
              <a:rPr lang="en-US" altLang="en-US" sz="3800" dirty="0" err="1">
                <a:solidFill>
                  <a:srgbClr val="002060"/>
                </a:solidFill>
              </a:rPr>
              <a:t>peux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vous</a:t>
            </a:r>
            <a:r>
              <a:rPr lang="en-US" altLang="en-US" sz="3800" dirty="0">
                <a:solidFill>
                  <a:srgbClr val="002060"/>
                </a:solidFill>
              </a:rPr>
              <a:t> dire…” </a:t>
            </a:r>
          </a:p>
          <a:p>
            <a:pPr marL="0" indent="0" eaLnBrk="1" hangingPunct="1">
              <a:buNone/>
            </a:pPr>
            <a:r>
              <a:rPr lang="en-US" altLang="en-US" sz="3800" dirty="0">
                <a:solidFill>
                  <a:srgbClr val="002060"/>
                </a:solidFill>
              </a:rPr>
              <a:t>• “Je </a:t>
            </a:r>
            <a:r>
              <a:rPr lang="en-US" altLang="en-US" sz="3800" dirty="0" err="1">
                <a:solidFill>
                  <a:srgbClr val="002060"/>
                </a:solidFill>
              </a:rPr>
              <a:t>pense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que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votre</a:t>
            </a:r>
            <a:r>
              <a:rPr lang="en-US" altLang="en-US" sz="3800" dirty="0">
                <a:solidFill>
                  <a:srgbClr val="002060"/>
                </a:solidFill>
              </a:rPr>
              <a:t> </a:t>
            </a:r>
            <a:r>
              <a:rPr lang="en-US" altLang="en-US" sz="3800" dirty="0" err="1">
                <a:solidFill>
                  <a:srgbClr val="002060"/>
                </a:solidFill>
              </a:rPr>
              <a:t>véritable</a:t>
            </a:r>
            <a:r>
              <a:rPr lang="en-US" altLang="en-US" sz="3800" dirty="0">
                <a:solidFill>
                  <a:srgbClr val="002060"/>
                </a:solidFill>
              </a:rPr>
              <a:t> question </a:t>
            </a:r>
            <a:r>
              <a:rPr lang="en-US" altLang="en-US" sz="3800" dirty="0" err="1">
                <a:solidFill>
                  <a:srgbClr val="002060"/>
                </a:solidFill>
              </a:rPr>
              <a:t>concerne</a:t>
            </a:r>
            <a:r>
              <a:rPr lang="en-US" altLang="en-US" sz="3800" dirty="0">
                <a:solidFill>
                  <a:srgbClr val="002060"/>
                </a:solidFill>
              </a:rPr>
              <a:t>…” </a:t>
            </a:r>
          </a:p>
          <a:p>
            <a:pPr marL="0" indent="0" eaLnBrk="1" hangingPunct="1">
              <a:buNone/>
            </a:pPr>
            <a:endParaRPr lang="en-US" altLang="en-US" sz="3000" dirty="0">
              <a:solidFill>
                <a:srgbClr val="002060"/>
              </a:solidFill>
            </a:endParaRPr>
          </a:p>
        </p:txBody>
      </p:sp>
      <p:pic>
        <p:nvPicPr>
          <p:cNvPr id="74756" name="Picture 5" descr="MC90024084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2281068" cy="299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TextBox 1"/>
          <p:cNvSpPr txBox="1">
            <a:spLocks noChangeArrowheads="1"/>
          </p:cNvSpPr>
          <p:nvPr/>
        </p:nvSpPr>
        <p:spPr bwMode="auto">
          <a:xfrm>
            <a:off x="81449" y="903280"/>
            <a:ext cx="8974315" cy="137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Arial" charset="0"/>
              </a:defRPr>
            </a:lvl4pPr>
            <a:lvl5pPr marL="2057400" indent="-228600" algn="r" rtl="1" eaLnBrk="0" hangingPunct="0">
              <a:spcBef>
                <a:spcPct val="20000"/>
              </a:spcBef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en-US" dirty="0" err="1"/>
              <a:t>Retournez</a:t>
            </a:r>
            <a:r>
              <a:rPr lang="en-US" altLang="en-US" dirty="0"/>
              <a:t> a </a:t>
            </a:r>
            <a:r>
              <a:rPr lang="en-US" altLang="en-US" dirty="0" err="1"/>
              <a:t>vos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6EA92D"/>
                </a:solidFill>
              </a:rPr>
              <a:t>3 messages </a:t>
            </a:r>
            <a:r>
              <a:rPr lang="en-US" altLang="en-US" b="1" dirty="0" err="1">
                <a:solidFill>
                  <a:srgbClr val="6EA92D"/>
                </a:solidFill>
              </a:rPr>
              <a:t>clés</a:t>
            </a:r>
            <a:r>
              <a:rPr lang="en-US" altLang="en-US" b="1" dirty="0"/>
              <a:t> </a:t>
            </a:r>
            <a:r>
              <a:rPr lang="en-US" altLang="en-US" dirty="0"/>
              <a:t>en </a:t>
            </a:r>
            <a:r>
              <a:rPr lang="en-US" altLang="en-US" dirty="0" err="1"/>
              <a:t>utilisant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6EA92D"/>
                </a:solidFill>
              </a:rPr>
              <a:t>les </a:t>
            </a:r>
            <a:r>
              <a:rPr lang="en-US" altLang="en-US" b="1" dirty="0" err="1">
                <a:solidFill>
                  <a:srgbClr val="6EA92D"/>
                </a:solidFill>
              </a:rPr>
              <a:t>passerelles</a:t>
            </a:r>
            <a:r>
              <a:rPr lang="en-US" altLang="en-US" dirty="0"/>
              <a:t>:</a:t>
            </a:r>
          </a:p>
          <a:p>
            <a:pPr eaLnBrk="1" hangingPunct="1">
              <a:buFont typeface="Wingdings" pitchFamily="2" charset="2"/>
              <a:buNone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057334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sz="3600" b="1" dirty="0">
                <a:solidFill>
                  <a:srgbClr val="002060"/>
                </a:solidFill>
              </a:rPr>
              <a:t>Rendez votre histoire vivante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pPr marL="357188" indent="-357188" eaLnBrk="1" hangingPunct="1"/>
            <a:r>
              <a:rPr lang="en-GB" altLang="en-US" sz="3000" dirty="0"/>
              <a:t>Une histoire</a:t>
            </a:r>
          </a:p>
          <a:p>
            <a:pPr marL="357188" indent="-357188" eaLnBrk="1" hangingPunct="1"/>
            <a:r>
              <a:rPr lang="en-GB" altLang="en-US" sz="3000" dirty="0">
                <a:solidFill>
                  <a:srgbClr val="50AAE2"/>
                </a:solidFill>
              </a:rPr>
              <a:t>Souvenirs et </a:t>
            </a:r>
            <a:r>
              <a:rPr lang="en-GB" altLang="en-US" sz="3000" dirty="0" err="1">
                <a:solidFill>
                  <a:srgbClr val="50AAE2"/>
                </a:solidFill>
              </a:rPr>
              <a:t>expérience</a:t>
            </a:r>
            <a:r>
              <a:rPr lang="en-GB" altLang="en-US" sz="3000" dirty="0">
                <a:solidFill>
                  <a:srgbClr val="50AAE2"/>
                </a:solidFill>
              </a:rPr>
              <a:t> personnels</a:t>
            </a:r>
          </a:p>
          <a:p>
            <a:pPr marL="357188" indent="-357188" eaLnBrk="1" hangingPunct="1"/>
            <a:r>
              <a:rPr lang="en-GB" altLang="en-US" sz="3000" dirty="0"/>
              <a:t>Équation sociale</a:t>
            </a:r>
          </a:p>
          <a:p>
            <a:pPr marL="357188" indent="-357188" eaLnBrk="1" hangingPunct="1"/>
            <a:r>
              <a:rPr lang="en-GB" altLang="en-US" sz="3000" dirty="0">
                <a:solidFill>
                  <a:srgbClr val="50AAE2"/>
                </a:solidFill>
              </a:rPr>
              <a:t>Utilisez le langage du public auquel vous vous adressez</a:t>
            </a:r>
          </a:p>
          <a:p>
            <a:pPr marL="357188" indent="-357188" eaLnBrk="1" hangingPunct="1"/>
            <a:r>
              <a:rPr lang="en-GB" altLang="en-US" sz="3000" dirty="0"/>
              <a:t>Expliquez les concepts et le jargon</a:t>
            </a:r>
          </a:p>
          <a:p>
            <a:pPr marL="357188" indent="-357188" eaLnBrk="1" hangingPunct="1"/>
            <a:r>
              <a:rPr lang="en-GB" altLang="en-US" sz="3000" dirty="0">
                <a:solidFill>
                  <a:srgbClr val="50AAE2"/>
                </a:solidFill>
              </a:rPr>
              <a:t>Expliquez les conséquences pour les </a:t>
            </a:r>
            <a:r>
              <a:rPr lang="en-GB" altLang="en-US" sz="3000" dirty="0" err="1">
                <a:solidFill>
                  <a:srgbClr val="50AAE2"/>
                </a:solidFill>
              </a:rPr>
              <a:t>personnes</a:t>
            </a:r>
            <a:r>
              <a:rPr lang="en-GB" altLang="en-US" sz="3000" dirty="0">
                <a:solidFill>
                  <a:srgbClr val="50AAE2"/>
                </a:solidFill>
              </a:rPr>
              <a:t> </a:t>
            </a:r>
            <a:r>
              <a:rPr lang="en-GB" altLang="en-US" sz="3000" dirty="0" err="1">
                <a:solidFill>
                  <a:srgbClr val="50AAE2"/>
                </a:solidFill>
              </a:rPr>
              <a:t>touchées</a:t>
            </a:r>
            <a:endParaRPr lang="en-GB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9113068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2060"/>
                </a:solidFill>
                <a:ea typeface="MS PGothic" pitchFamily="34" charset="-128"/>
              </a:rPr>
              <a:t>À retenir</a:t>
            </a:r>
          </a:p>
        </p:txBody>
      </p:sp>
      <p:sp>
        <p:nvSpPr>
          <p:cNvPr id="35843" name="Inhaltsplatzhalter 8"/>
          <p:cNvSpPr>
            <a:spLocks noGrp="1"/>
          </p:cNvSpPr>
          <p:nvPr>
            <p:ph idx="1"/>
          </p:nvPr>
        </p:nvSpPr>
        <p:spPr>
          <a:xfrm>
            <a:off x="457200" y="1484784"/>
            <a:ext cx="4258816" cy="4525963"/>
          </a:xfrm>
        </p:spPr>
        <p:txBody>
          <a:bodyPr/>
          <a:lstStyle/>
          <a:p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La perception joue un rôle important dans la communication sur les risques.</a:t>
            </a:r>
          </a:p>
          <a:p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L’implication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est la clé (pas de diffusion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d’informations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à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sens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unique !).</a:t>
            </a:r>
          </a:p>
          <a:p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Utilisez les plateformes et les réseaux que votre public utilise. Utilisez plusieurs réseaux. </a:t>
            </a:r>
          </a:p>
          <a:p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Gardez un message cohérent. </a:t>
            </a:r>
          </a:p>
          <a:p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Soyez à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l’écoute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,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soyez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sincère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et montrez que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vous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vous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</a:t>
            </a:r>
            <a:r>
              <a:rPr lang="en-US" altLang="sv-SE" sz="2000" dirty="0" err="1">
                <a:solidFill>
                  <a:srgbClr val="002060"/>
                </a:solidFill>
                <a:ea typeface="MS PGothic" pitchFamily="34" charset="-128"/>
              </a:rPr>
              <a:t>sentez</a:t>
            </a:r>
            <a:r>
              <a:rPr lang="en-US" altLang="sv-SE" sz="2000" dirty="0">
                <a:solidFill>
                  <a:srgbClr val="002060"/>
                </a:solidFill>
                <a:ea typeface="MS PGothic" pitchFamily="34" charset="-128"/>
              </a:rPr>
              <a:t> concerné.</a:t>
            </a: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1539536"/>
            <a:ext cx="3563390" cy="411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424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58" y="1583835"/>
            <a:ext cx="4324938" cy="42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3600" b="1" dirty="0">
                <a:solidFill>
                  <a:srgbClr val="002060"/>
                </a:solidFill>
              </a:rPr>
              <a:t>Bases de la communication sur les risques et les crises :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1204" name="Text Box 19"/>
          <p:cNvSpPr txBox="1">
            <a:spLocks noChangeArrowheads="1"/>
          </p:cNvSpPr>
          <p:nvPr/>
        </p:nvSpPr>
        <p:spPr bwMode="auto">
          <a:xfrm>
            <a:off x="6923250" y="2724565"/>
            <a:ext cx="1949344" cy="1077218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 dirty="0"/>
              <a:t> Crédibilité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endParaRPr lang="en-US" sz="2700" b="1" dirty="0"/>
          </a:p>
        </p:txBody>
      </p:sp>
      <p:sp>
        <p:nvSpPr>
          <p:cNvPr id="51205" name="Text Box 20"/>
          <p:cNvSpPr txBox="1">
            <a:spLocks noChangeArrowheads="1"/>
          </p:cNvSpPr>
          <p:nvPr/>
        </p:nvSpPr>
        <p:spPr bwMode="auto">
          <a:xfrm>
            <a:off x="6661167" y="1577266"/>
            <a:ext cx="2212696" cy="1077218"/>
          </a:xfrm>
          <a:prstGeom prst="rect">
            <a:avLst/>
          </a:prstGeom>
          <a:solidFill>
            <a:srgbClr val="FFCC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 dirty="0"/>
              <a:t>Gestes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/>
              <a:t>d’entraide</a:t>
            </a:r>
            <a:endParaRPr lang="en-US" sz="2700" b="1" dirty="0"/>
          </a:p>
        </p:txBody>
      </p:sp>
      <p:sp>
        <p:nvSpPr>
          <p:cNvPr id="51206" name="Text Box 21"/>
          <p:cNvSpPr txBox="1">
            <a:spLocks noChangeArrowheads="1"/>
          </p:cNvSpPr>
          <p:nvPr/>
        </p:nvSpPr>
        <p:spPr bwMode="auto">
          <a:xfrm>
            <a:off x="4689960" y="1577266"/>
            <a:ext cx="1922195" cy="1077218"/>
          </a:xfrm>
          <a:prstGeom prst="rect">
            <a:avLst/>
          </a:prstGeom>
          <a:solidFill>
            <a:srgbClr val="008E4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/>
              <a:t>Valeurs </a:t>
            </a:r>
            <a:endParaRPr lang="en-GB" sz="2700" b="1" dirty="0"/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/>
              <a:t> </a:t>
            </a:r>
            <a:endParaRPr lang="en-GB" sz="2700" b="1" dirty="0"/>
          </a:p>
        </p:txBody>
      </p:sp>
      <p:sp>
        <p:nvSpPr>
          <p:cNvPr id="51207" name="Text Box 10"/>
          <p:cNvSpPr txBox="1">
            <a:spLocks noChangeArrowheads="1"/>
          </p:cNvSpPr>
          <p:nvPr/>
        </p:nvSpPr>
        <p:spPr bwMode="auto">
          <a:xfrm>
            <a:off x="4689961" y="2717984"/>
            <a:ext cx="2095952" cy="107721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 dirty="0"/>
              <a:t>Informations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 dirty="0"/>
              <a:t>techniques</a:t>
            </a:r>
            <a:endParaRPr lang="en-US" sz="2700" b="1" dirty="0"/>
          </a:p>
        </p:txBody>
      </p:sp>
      <p:sp>
        <p:nvSpPr>
          <p:cNvPr id="51208" name="Text Box 15"/>
          <p:cNvSpPr txBox="1">
            <a:spLocks noChangeArrowheads="1"/>
          </p:cNvSpPr>
          <p:nvPr/>
        </p:nvSpPr>
        <p:spPr bwMode="auto">
          <a:xfrm>
            <a:off x="4698819" y="3862822"/>
            <a:ext cx="4170185" cy="1938992"/>
          </a:xfrm>
          <a:prstGeom prst="rect">
            <a:avLst/>
          </a:prstGeom>
          <a:solidFill>
            <a:srgbClr val="FF0505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tIns="0" rIns="36000" bIns="0">
            <a:spAutoFit/>
          </a:bodyPr>
          <a:lstStyle>
            <a:lvl1pPr marL="390525" indent="-390525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104298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104298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 b="1" dirty="0"/>
              <a:t>La </a:t>
            </a:r>
            <a:r>
              <a:rPr lang="en-GB" sz="2700" b="1"/>
              <a:t>confiance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GB" sz="2700">
                <a:solidFill>
                  <a:srgbClr val="FFFFFF"/>
                </a:solidFill>
              </a:rPr>
              <a:t>accordée aux personnes et aux organisations joue un rôle primordial</a:t>
            </a:r>
            <a:endParaRPr lang="en-US" sz="27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34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 lIns="0" rIns="0">
            <a:no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2060"/>
                </a:solidFill>
                <a:latin typeface="+mn-lt"/>
              </a:rPr>
              <a:t>La confiance dépend de </a:t>
            </a:r>
            <a:r>
              <a:rPr lang="en-US" sz="3600" b="1" dirty="0" err="1">
                <a:solidFill>
                  <a:srgbClr val="002060"/>
                </a:solidFill>
                <a:latin typeface="+mn-lt"/>
              </a:rPr>
              <a:t>l’impression</a:t>
            </a:r>
            <a:r>
              <a:rPr lang="en-US" sz="3600" b="1" dirty="0">
                <a:solidFill>
                  <a:srgbClr val="002060"/>
                </a:solidFill>
                <a:latin typeface="+mn-lt"/>
              </a:rPr>
              <a:t>      </a:t>
            </a:r>
            <a:r>
              <a:rPr lang="en-US" sz="3600" b="1" dirty="0" err="1">
                <a:solidFill>
                  <a:srgbClr val="002060"/>
                </a:solidFill>
                <a:latin typeface="+mn-lt"/>
              </a:rPr>
              <a:t>donnée</a:t>
            </a:r>
            <a:r>
              <a:rPr lang="en-US" sz="3600" b="1" dirty="0">
                <a:solidFill>
                  <a:srgbClr val="002060"/>
                </a:solidFill>
                <a:latin typeface="+mn-lt"/>
              </a:rPr>
              <a:t> au public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7128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3856" y="1721453"/>
            <a:ext cx="3810144" cy="1923571"/>
          </a:xfrm>
          <a:prstGeom prst="rect">
            <a:avLst/>
          </a:prstGeom>
          <a:noFill/>
        </p:spPr>
        <p:txBody>
          <a:bodyPr wrap="square" lIns="91408" tIns="45704" rIns="91408" bIns="45704">
            <a:spAutoFit/>
          </a:bodyPr>
          <a:lstStyle/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70C0"/>
                </a:solidFill>
              </a:rPr>
              <a:t>Vous savez de quoi vous parlez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70C0"/>
                </a:solidFill>
              </a:rPr>
              <a:t>Vous savez comment régler le problème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70C0"/>
                </a:solidFill>
              </a:rPr>
              <a:t>Vous </a:t>
            </a:r>
            <a:r>
              <a:rPr lang="en-US" sz="1600" dirty="0" err="1">
                <a:solidFill>
                  <a:srgbClr val="0070C0"/>
                </a:solidFill>
              </a:rPr>
              <a:t>êtes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err="1">
                <a:solidFill>
                  <a:srgbClr val="0070C0"/>
                </a:solidFill>
              </a:rPr>
              <a:t>d’accord</a:t>
            </a:r>
            <a:r>
              <a:rPr lang="en-US" sz="1600" dirty="0">
                <a:solidFill>
                  <a:srgbClr val="0070C0"/>
                </a:solidFill>
              </a:rPr>
              <a:t> avec les autres experts reconnus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defRPr/>
            </a:pPr>
            <a:endParaRPr lang="en-US" sz="2500" dirty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7481" y="3284984"/>
            <a:ext cx="2757047" cy="1477295"/>
          </a:xfrm>
          <a:prstGeom prst="rect">
            <a:avLst/>
          </a:prstGeom>
          <a:noFill/>
        </p:spPr>
        <p:txBody>
          <a:bodyPr lIns="91408" tIns="45704" rIns="91408" bIns="45704">
            <a:spAutoFit/>
          </a:bodyPr>
          <a:lstStyle/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</a:rPr>
              <a:t>Vous me dites la vérité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rgbClr val="002060"/>
                </a:solidFill>
              </a:rPr>
              <a:t>Vous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n’omettez</a:t>
            </a:r>
            <a:r>
              <a:rPr lang="en-US" sz="1600" dirty="0">
                <a:solidFill>
                  <a:srgbClr val="002060"/>
                </a:solidFill>
              </a:rPr>
              <a:t> aucune information 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</a:rPr>
              <a:t>Vous êtes digne de confiance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5754774"/>
            <a:ext cx="5112568" cy="338522"/>
          </a:xfrm>
          <a:prstGeom prst="rect">
            <a:avLst/>
          </a:prstGeom>
          <a:noFill/>
        </p:spPr>
        <p:txBody>
          <a:bodyPr wrap="square" lIns="91408" tIns="45704" rIns="91408" bIns="45704">
            <a:spAutoFit/>
          </a:bodyPr>
          <a:lstStyle/>
          <a:p>
            <a:pPr marL="285750" indent="-285750" fontAlgn="base">
              <a:spcBef>
                <a:spcPct val="80000"/>
              </a:spcBef>
              <a:spcAft>
                <a:spcPct val="0"/>
              </a:spcAft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C00000"/>
                </a:solidFill>
              </a:rPr>
              <a:t>Vous partagez mes valeurs, mon expérience et mon sort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3078572"/>
            <a:ext cx="2224610" cy="1646572"/>
          </a:xfrm>
          <a:prstGeom prst="rect">
            <a:avLst/>
          </a:prstGeom>
          <a:noFill/>
        </p:spPr>
        <p:txBody>
          <a:bodyPr wrap="square" lIns="91408" tIns="45704" rIns="91408" bIns="45704">
            <a:spAutoFit/>
          </a:bodyPr>
          <a:lstStyle/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7030A0"/>
                </a:solidFill>
              </a:rPr>
              <a:t>Vous vous </a:t>
            </a:r>
            <a:r>
              <a:rPr lang="en-US" sz="1600" dirty="0" err="1">
                <a:solidFill>
                  <a:srgbClr val="7030A0"/>
                </a:solidFill>
              </a:rPr>
              <a:t>préoccupez</a:t>
            </a:r>
            <a:r>
              <a:rPr lang="en-US" sz="1600" dirty="0">
                <a:solidFill>
                  <a:srgbClr val="7030A0"/>
                </a:solidFill>
              </a:rPr>
              <a:t> plus de moi que de vous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7030A0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7030A0"/>
                </a:solidFill>
              </a:rPr>
              <a:t>Vous connaissez et prenez en charge mes préoccupations</a:t>
            </a:r>
          </a:p>
        </p:txBody>
      </p:sp>
    </p:spTree>
    <p:extLst>
      <p:ext uri="{BB962C8B-B14F-4D97-AF65-F5344CB8AC3E}">
        <p14:creationId xmlns:p14="http://schemas.microsoft.com/office/powerpoint/2010/main" val="344707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Perception_Bar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490" r="-37490"/>
          <a:stretch>
            <a:fillRect/>
          </a:stretch>
        </p:blipFill>
        <p:spPr>
          <a:xfrm>
            <a:off x="-2556792" y="549275"/>
            <a:ext cx="14185576" cy="5327997"/>
          </a:xfrm>
        </p:spPr>
      </p:pic>
    </p:spTree>
    <p:extLst>
      <p:ext uri="{BB962C8B-B14F-4D97-AF65-F5344CB8AC3E}">
        <p14:creationId xmlns:p14="http://schemas.microsoft.com/office/powerpoint/2010/main" val="3761235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ea typeface="MS PGothic" pitchFamily="34" charset="-128"/>
              </a:rPr>
              <a:t>La perception est la clé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13044" y="1484784"/>
            <a:ext cx="4474980" cy="4061048"/>
          </a:xfrm>
        </p:spPr>
        <p:txBody>
          <a:bodyPr lIns="72000" rIns="0">
            <a:noAutofit/>
          </a:bodyPr>
          <a:lstStyle/>
          <a:p>
            <a:r>
              <a:rPr lang="en-US" altLang="sv-SE" sz="1600" dirty="0">
                <a:solidFill>
                  <a:srgbClr val="002060"/>
                </a:solidFill>
              </a:rPr>
              <a:t>Les experts et les patients ne perçoivent pas les risques de la même manière.</a:t>
            </a:r>
          </a:p>
          <a:p>
            <a:r>
              <a:rPr lang="en-US" altLang="sv-SE" sz="1600" dirty="0">
                <a:solidFill>
                  <a:srgbClr val="002060"/>
                </a:solidFill>
              </a:rPr>
              <a:t>Les croyances, les expériences, les valeurs et les opinions des patients jouent un rôle important dans leur perception des risques, au sujet du danger sanitaire et des risques </a:t>
            </a:r>
            <a:r>
              <a:rPr lang="en-US" altLang="sv-SE" sz="1600" dirty="0" err="1">
                <a:solidFill>
                  <a:srgbClr val="002060"/>
                </a:solidFill>
              </a:rPr>
              <a:t>potentiels</a:t>
            </a:r>
            <a:r>
              <a:rPr lang="en-US" altLang="sv-SE" sz="1600" dirty="0">
                <a:solidFill>
                  <a:srgbClr val="002060"/>
                </a:solidFill>
              </a:rPr>
              <a:t> </a:t>
            </a:r>
            <a:r>
              <a:rPr lang="en-US" altLang="sv-SE" sz="1600" dirty="0" err="1">
                <a:solidFill>
                  <a:srgbClr val="002060"/>
                </a:solidFill>
              </a:rPr>
              <a:t>qu’une</a:t>
            </a:r>
            <a:r>
              <a:rPr lang="en-US" altLang="sv-SE" sz="1600" dirty="0">
                <a:solidFill>
                  <a:srgbClr val="002060"/>
                </a:solidFill>
              </a:rPr>
              <a:t> intervention peut entraîner.</a:t>
            </a:r>
          </a:p>
          <a:p>
            <a:r>
              <a:rPr lang="en-US" altLang="sv-SE" sz="1600" dirty="0">
                <a:solidFill>
                  <a:srgbClr val="002060"/>
                </a:solidFill>
              </a:rPr>
              <a:t>Les lobbies organisés qui attaquent vos conseils faussent davantage les perceptions.</a:t>
            </a:r>
          </a:p>
          <a:p>
            <a:r>
              <a:rPr lang="en-US" altLang="sv-SE" sz="1600" dirty="0">
                <a:solidFill>
                  <a:srgbClr val="002060"/>
                </a:solidFill>
              </a:rPr>
              <a:t>Nous </a:t>
            </a:r>
            <a:r>
              <a:rPr lang="en-US" altLang="sv-SE" sz="1600" dirty="0" err="1">
                <a:solidFill>
                  <a:srgbClr val="002060"/>
                </a:solidFill>
              </a:rPr>
              <a:t>devons</a:t>
            </a:r>
            <a:r>
              <a:rPr lang="en-US" altLang="sv-SE" sz="1600" dirty="0">
                <a:solidFill>
                  <a:srgbClr val="002060"/>
                </a:solidFill>
              </a:rPr>
              <a:t> </a:t>
            </a:r>
            <a:r>
              <a:rPr lang="en-US" altLang="sv-SE" sz="1600" dirty="0" err="1">
                <a:solidFill>
                  <a:srgbClr val="002060"/>
                </a:solidFill>
              </a:rPr>
              <a:t>d’abord</a:t>
            </a:r>
            <a:r>
              <a:rPr lang="en-US" altLang="sv-SE" sz="1600" dirty="0">
                <a:solidFill>
                  <a:srgbClr val="002060"/>
                </a:solidFill>
              </a:rPr>
              <a:t> reconnaître et valider les perceptions des patients avant de commencer à leur donner des conseils.</a:t>
            </a:r>
          </a:p>
          <a:p>
            <a:r>
              <a:rPr lang="en-US" altLang="sv-SE" sz="1600" dirty="0">
                <a:solidFill>
                  <a:srgbClr val="002060"/>
                </a:solidFill>
              </a:rPr>
              <a:t>Les médias et les réseaux sociaux jouent un rôle considérable dans la perception publique des risques.</a:t>
            </a: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7325" y="1674261"/>
            <a:ext cx="4341734" cy="355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192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rgbClr val="002060"/>
                </a:solidFill>
                <a:latin typeface="+mn-lt"/>
              </a:rPr>
              <a:t>Modèle de </a:t>
            </a:r>
            <a:r>
              <a:rPr lang="en-US" sz="3600" b="1" dirty="0" err="1">
                <a:solidFill>
                  <a:srgbClr val="002060"/>
                </a:solidFill>
                <a:latin typeface="+mn-lt"/>
              </a:rPr>
              <a:t>probabilité</a:t>
            </a:r>
            <a:r>
              <a:rPr lang="en-US" sz="36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+mn-lt"/>
              </a:rPr>
              <a:t>d’élaboration</a:t>
            </a:r>
            <a:r>
              <a:rPr lang="en-US" sz="3600" b="1" dirty="0">
                <a:solidFill>
                  <a:srgbClr val="002060"/>
                </a:solidFill>
                <a:latin typeface="+mn-lt"/>
              </a:rPr>
              <a:t> : </a:t>
            </a:r>
            <a:br>
              <a:rPr lang="en-US" sz="3600" b="1" dirty="0">
                <a:solidFill>
                  <a:srgbClr val="002060"/>
                </a:solidFill>
                <a:latin typeface="+mn-lt"/>
              </a:rPr>
            </a:br>
            <a:r>
              <a:rPr lang="en-US" sz="2800" b="1" dirty="0">
                <a:solidFill>
                  <a:srgbClr val="002060"/>
                </a:solidFill>
                <a:latin typeface="+mn-lt"/>
              </a:rPr>
              <a:t>Difficultés de communication avec les </a:t>
            </a:r>
            <a:r>
              <a:rPr lang="en-US" sz="2800" b="1" dirty="0" err="1">
                <a:solidFill>
                  <a:srgbClr val="002060"/>
                </a:solidFill>
                <a:latin typeface="+mn-lt"/>
              </a:rPr>
              <a:t>personnes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 en</a:t>
            </a:r>
            <a:r>
              <a:rPr lang="pl-PL" sz="2800" b="1" dirty="0">
                <a:solidFill>
                  <a:srgbClr val="002060"/>
                </a:solidFill>
                <a:latin typeface="+mn-lt"/>
              </a:rPr>
              <a:t> </a:t>
            </a:r>
            <a:r>
              <a:rPr lang="en-US" sz="2800" b="1" dirty="0">
                <a:solidFill>
                  <a:srgbClr val="002060"/>
                </a:solidFill>
                <a:latin typeface="+mn-lt"/>
              </a:rPr>
              <a:t>situation de stress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11349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 dirty="0">
                <a:solidFill>
                  <a:srgbClr val="0070C0"/>
                </a:solidFill>
              </a:rPr>
              <a:t>Périodes « normales » : </a:t>
            </a:r>
          </a:p>
          <a:p>
            <a:pPr>
              <a:buFont typeface="Wingdings" pitchFamily="2" charset="2"/>
              <a:buNone/>
            </a:pPr>
            <a:r>
              <a:rPr lang="en-US" sz="2800" dirty="0">
                <a:solidFill>
                  <a:srgbClr val="0070C0"/>
                </a:solidFill>
              </a:rPr>
              <a:t>Motivées, </a:t>
            </a:r>
            <a:r>
              <a:rPr lang="en-US" sz="2800" dirty="0" err="1">
                <a:solidFill>
                  <a:srgbClr val="0070C0"/>
                </a:solidFill>
              </a:rPr>
              <a:t>capables</a:t>
            </a:r>
            <a:r>
              <a:rPr lang="en-US" sz="2800" dirty="0">
                <a:solidFill>
                  <a:srgbClr val="0070C0"/>
                </a:solidFill>
              </a:rPr>
              <a:t> d’être attentives</a:t>
            </a:r>
          </a:p>
          <a:p>
            <a:pPr>
              <a:buFont typeface="Wingdings" pitchFamily="2" charset="2"/>
              <a:buNone/>
            </a:pPr>
            <a:endParaRPr lang="en-US" sz="3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en-US" sz="3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800" b="1" dirty="0">
                <a:solidFill>
                  <a:srgbClr val="FF0000"/>
                </a:solidFill>
              </a:rPr>
              <a:t>Situations </a:t>
            </a:r>
            <a:r>
              <a:rPr lang="en-US" sz="2800" b="1" dirty="0" err="1">
                <a:solidFill>
                  <a:srgbClr val="FF0000"/>
                </a:solidFill>
              </a:rPr>
              <a:t>d’urgence</a:t>
            </a:r>
            <a:r>
              <a:rPr lang="en-US" sz="2800" b="1" dirty="0">
                <a:solidFill>
                  <a:srgbClr val="FF0000"/>
                </a:solidFill>
              </a:rPr>
              <a:t> : </a:t>
            </a:r>
          </a:p>
          <a:p>
            <a:pPr>
              <a:buFont typeface="Wingdings" pitchFamily="2" charset="2"/>
              <a:buNone/>
            </a:pPr>
            <a:r>
              <a:rPr lang="en-US" sz="2800" dirty="0" err="1">
                <a:solidFill>
                  <a:srgbClr val="FF0000"/>
                </a:solidFill>
              </a:rPr>
              <a:t>Distraites,inquiètes</a:t>
            </a:r>
            <a:r>
              <a:rPr lang="en-US" sz="2800" dirty="0">
                <a:solidFill>
                  <a:srgbClr val="FF0000"/>
                </a:solidFill>
              </a:rPr>
              <a:t>, négatives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562554" y="1809155"/>
            <a:ext cx="1665630" cy="362842"/>
          </a:xfrm>
          <a:prstGeom prst="rightArrow">
            <a:avLst>
              <a:gd name="adj1" fmla="val 50000"/>
              <a:gd name="adj2" fmla="val 1147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8" tIns="45704" rIns="91408" bIns="45704" anchor="ctr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sz="2500">
              <a:solidFill>
                <a:srgbClr val="000066"/>
              </a:solidFill>
            </a:endParaRP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314134" y="3973248"/>
            <a:ext cx="1914050" cy="349883"/>
          </a:xfrm>
          <a:prstGeom prst="rightArrow">
            <a:avLst>
              <a:gd name="adj1" fmla="val 50000"/>
              <a:gd name="adj2" fmla="val 13676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8" tIns="45704" rIns="91408" bIns="45704" anchor="ctr"/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</a:pPr>
            <a:endParaRPr lang="en-US" sz="2500">
              <a:solidFill>
                <a:srgbClr val="000066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671761" y="1604964"/>
            <a:ext cx="2107435" cy="1431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08" tIns="45704" rIns="91408" bIns="45704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dirty="0">
                <a:solidFill>
                  <a:srgbClr val="0070C0"/>
                </a:solidFill>
                <a:cs typeface="Times New Roman" pitchFamily="18" charset="0"/>
              </a:rPr>
              <a:t>Voie directe de </a:t>
            </a:r>
            <a:r>
              <a:rPr lang="en-US" dirty="0" err="1">
                <a:solidFill>
                  <a:srgbClr val="0070C0"/>
                </a:solidFill>
                <a:cs typeface="Times New Roman" pitchFamily="18" charset="0"/>
              </a:rPr>
              <a:t>prise</a:t>
            </a:r>
            <a:endParaRPr lang="en-US" dirty="0">
              <a:solidFill>
                <a:srgbClr val="0070C0"/>
              </a:solidFill>
              <a:cs typeface="Times New Roman" pitchFamily="18" charset="0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dirty="0">
                <a:solidFill>
                  <a:srgbClr val="0070C0"/>
                </a:solidFill>
                <a:cs typeface="Times New Roman" pitchFamily="18" charset="0"/>
              </a:rPr>
              <a:t>de décision :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i="1" dirty="0" err="1">
                <a:solidFill>
                  <a:srgbClr val="0070C0"/>
                </a:solidFill>
              </a:rPr>
              <a:t>réflexion</a:t>
            </a:r>
            <a:r>
              <a:rPr lang="en-US" i="1" dirty="0">
                <a:solidFill>
                  <a:srgbClr val="0070C0"/>
                </a:solidFill>
              </a:rPr>
              <a:t> logique,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i="1" dirty="0">
                <a:solidFill>
                  <a:srgbClr val="0070C0"/>
                </a:solidFill>
              </a:rPr>
              <a:t>consciente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419270" y="3848245"/>
            <a:ext cx="2617226" cy="1708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Voie détournée de prise de decision :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i="1" dirty="0" err="1">
                <a:solidFill>
                  <a:srgbClr val="FF0000"/>
                </a:solidFill>
              </a:rPr>
              <a:t>voie</a:t>
            </a:r>
            <a:r>
              <a:rPr lang="en-US" i="1" dirty="0">
                <a:solidFill>
                  <a:srgbClr val="FF0000"/>
                </a:solidFill>
              </a:rPr>
              <a:t> court-</a:t>
            </a:r>
            <a:r>
              <a:rPr lang="en-US" i="1" dirty="0" err="1">
                <a:solidFill>
                  <a:srgbClr val="FF0000"/>
                </a:solidFill>
              </a:rPr>
              <a:t>circuitée</a:t>
            </a:r>
            <a:r>
              <a:rPr lang="en-US" i="1" dirty="0">
                <a:solidFill>
                  <a:srgbClr val="FF0000"/>
                </a:solidFill>
              </a:rPr>
              <a:t>,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i="1" dirty="0">
                <a:solidFill>
                  <a:srgbClr val="FF0000"/>
                </a:solidFill>
              </a:rPr>
              <a:t>accent sur la confiance, 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en-US" i="1" dirty="0" err="1">
                <a:solidFill>
                  <a:srgbClr val="FF0000"/>
                </a:solidFill>
              </a:rPr>
              <a:t>réactions</a:t>
            </a:r>
            <a:r>
              <a:rPr lang="en-US" i="1" dirty="0">
                <a:solidFill>
                  <a:srgbClr val="FF0000"/>
                </a:solidFill>
              </a:rPr>
              <a:t> apparentes</a:t>
            </a:r>
          </a:p>
        </p:txBody>
      </p:sp>
    </p:spTree>
    <p:extLst>
      <p:ext uri="{BB962C8B-B14F-4D97-AF65-F5344CB8AC3E}">
        <p14:creationId xmlns:p14="http://schemas.microsoft.com/office/powerpoint/2010/main" val="41936701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221741" y="1412295"/>
            <a:ext cx="8793770" cy="4322426"/>
          </a:xfrm>
          <a:prstGeom prst="irregularSeal2">
            <a:avLst/>
          </a:prstGeom>
          <a:solidFill>
            <a:srgbClr val="FF6699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80133" tIns="40067" rIns="80133" bIns="40067" anchor="ctr"/>
          <a:lstStyle>
            <a:lvl1pPr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46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3600" b="1" dirty="0" err="1">
                <a:solidFill>
                  <a:srgbClr val="002060"/>
                </a:solidFill>
              </a:rPr>
              <a:t>Dans</a:t>
            </a:r>
            <a:r>
              <a:rPr lang="en-GB" sz="3600" b="1" dirty="0">
                <a:solidFill>
                  <a:srgbClr val="002060"/>
                </a:solidFill>
              </a:rPr>
              <a:t> le cadre de la communication sur les </a:t>
            </a:r>
            <a:r>
              <a:rPr lang="en-GB" sz="3600" b="1" dirty="0" err="1">
                <a:solidFill>
                  <a:srgbClr val="002060"/>
                </a:solidFill>
              </a:rPr>
              <a:t>risques</a:t>
            </a:r>
            <a:r>
              <a:rPr lang="en-GB" sz="3600" b="1" dirty="0">
                <a:solidFill>
                  <a:srgbClr val="002060"/>
                </a:solidFill>
              </a:rPr>
              <a:t>...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endParaRPr lang="es-ES" altLang="sv-SE" sz="600" dirty="0"/>
          </a:p>
          <a:p>
            <a:pPr eaLnBrk="1" hangingPunct="1">
              <a:lnSpc>
                <a:spcPct val="70000"/>
              </a:lnSpc>
            </a:pPr>
            <a:endParaRPr lang="es-ES" altLang="sv-SE" sz="600" dirty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3900" b="1" dirty="0"/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3200" dirty="0"/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3200" dirty="0"/>
          </a:p>
          <a:p>
            <a:pPr marL="0" indent="0" algn="ctr" eaLnBrk="1" hangingPunct="1">
              <a:lnSpc>
                <a:spcPct val="70000"/>
              </a:lnSpc>
              <a:spcBef>
                <a:spcPts val="1800"/>
              </a:spcBef>
              <a:buFont typeface="Wingdings" pitchFamily="2" charset="2"/>
              <a:buNone/>
            </a:pPr>
            <a:r>
              <a:rPr lang="es-ES" altLang="sv-SE" sz="2700" dirty="0" err="1"/>
              <a:t>Risque</a:t>
            </a:r>
            <a:r>
              <a:rPr lang="es-ES" altLang="sv-SE" sz="2700" dirty="0"/>
              <a:t> = </a:t>
            </a:r>
            <a:r>
              <a:rPr lang="es-ES" altLang="sv-SE" sz="2700" dirty="0" err="1"/>
              <a:t>Danger</a:t>
            </a:r>
            <a:r>
              <a:rPr lang="es-ES" altLang="sv-SE" sz="2700" dirty="0"/>
              <a:t> + </a:t>
            </a:r>
            <a:r>
              <a:rPr lang="es-ES" altLang="sv-SE" sz="2700" dirty="0" err="1"/>
              <a:t>Indignation</a:t>
            </a:r>
            <a:r>
              <a:rPr lang="es-ES" altLang="sv-SE" sz="2700" dirty="0"/>
              <a:t> </a:t>
            </a:r>
            <a:r>
              <a:rPr lang="es-ES" altLang="sv-SE" sz="1600" dirty="0"/>
              <a:t>(</a:t>
            </a:r>
            <a:r>
              <a:rPr lang="es-ES" altLang="sv-SE" sz="1600" dirty="0" err="1"/>
              <a:t>valeurs</a:t>
            </a:r>
            <a:r>
              <a:rPr lang="es-ES" altLang="sv-SE" sz="1600" dirty="0"/>
              <a:t>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ES" altLang="sv-SE" sz="2100" dirty="0">
                <a:solidFill>
                  <a:srgbClr val="FFFFFF"/>
                </a:solidFill>
              </a:rPr>
              <a:t>		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es-ES" altLang="sv-SE" sz="900" dirty="0">
              <a:solidFill>
                <a:schemeClr val="folHlink"/>
              </a:solidFill>
            </a:endParaRPr>
          </a:p>
          <a:p>
            <a:pPr algn="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s-ES" altLang="sv-SE" sz="900" dirty="0"/>
              <a:t>	</a:t>
            </a:r>
            <a:r>
              <a:rPr lang="es-ES" altLang="sv-SE" sz="1100" dirty="0" err="1"/>
              <a:t>Covello</a:t>
            </a:r>
            <a:r>
              <a:rPr lang="es-ES" altLang="sv-SE" sz="1100" dirty="0"/>
              <a:t> &amp; </a:t>
            </a:r>
            <a:r>
              <a:rPr lang="es-ES" altLang="sv-SE" sz="1100" dirty="0" err="1"/>
              <a:t>Sandman</a:t>
            </a:r>
            <a:r>
              <a:rPr lang="es-ES" altLang="sv-SE" sz="1100" dirty="0"/>
              <a:t>, 2001</a:t>
            </a:r>
            <a:endParaRPr lang="es-ES" altLang="sv-SE" sz="90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499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1587</TotalTime>
  <Words>2069</Words>
  <Application>Microsoft Office PowerPoint</Application>
  <PresentationFormat>On-screen Show (4:3)</PresentationFormat>
  <Paragraphs>334</Paragraphs>
  <Slides>39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MS PGothic</vt:lpstr>
      <vt:lpstr>宋体</vt:lpstr>
      <vt:lpstr>Arial</vt:lpstr>
      <vt:lpstr>Arial Narrow</vt:lpstr>
      <vt:lpstr>Calibri</vt:lpstr>
      <vt:lpstr>Franklin Gothic Demi Cond</vt:lpstr>
      <vt:lpstr>Times New Roman</vt:lpstr>
      <vt:lpstr>Verdana</vt:lpstr>
      <vt:lpstr>Wingdings</vt:lpstr>
      <vt:lpstr>Custom Design</vt:lpstr>
      <vt:lpstr>RC 59 Template EN</vt:lpstr>
      <vt:lpstr>PowerPoint Presentation</vt:lpstr>
      <vt:lpstr>Objectifs d’apprentissage</vt:lpstr>
      <vt:lpstr>La CONFIANCE est la clé</vt:lpstr>
      <vt:lpstr>Bases de la communication sur les risques et les crises :</vt:lpstr>
      <vt:lpstr>La confiance dépend de l’impression      donnée au public</vt:lpstr>
      <vt:lpstr>PowerPoint Presentation</vt:lpstr>
      <vt:lpstr>La perception est la clé</vt:lpstr>
      <vt:lpstr>Modèle de probabilité d’élaboration :  Difficultés de communication avec les personnes en situation de stress</vt:lpstr>
      <vt:lpstr>Dans le cadre de la communication sur les risques...</vt:lpstr>
      <vt:lpstr>Perceptions publiques des risques —Slovic et al </vt:lpstr>
      <vt:lpstr>Perception</vt:lpstr>
      <vt:lpstr>Communication sur les risques et les crises</vt:lpstr>
      <vt:lpstr>Caractéristiques des informations en situation d’urgence</vt:lpstr>
      <vt:lpstr>Ignorez-les à vos risques et périls</vt:lpstr>
      <vt:lpstr>PowerPoint Presentation</vt:lpstr>
      <vt:lpstr>Stratégies de communication sur les risques</vt:lpstr>
      <vt:lpstr>Stratégies de communication sur les risques</vt:lpstr>
      <vt:lpstr>Stratégies de communication sur les risques</vt:lpstr>
      <vt:lpstr>Stratégies de communication sur les risques</vt:lpstr>
      <vt:lpstr>Stratégies de communication sur les risques</vt:lpstr>
      <vt:lpstr>Liste de vérification : Communication lors des crises</vt:lpstr>
      <vt:lpstr> Là où il y a manque d’informations ou ambiguité dans les informations données, les rumeurs et les fausses informations remplissent rapidement le vide… </vt:lpstr>
      <vt:lpstr>Rumeurs et risques de violences</vt:lpstr>
      <vt:lpstr>De quel type de rumeurs doit-on s’inquiéter?</vt:lpstr>
      <vt:lpstr>Dissiper les rumeurs: agir rapidement </vt:lpstr>
      <vt:lpstr>Dissiper les rumeurs: quelle stratégie?</vt:lpstr>
      <vt:lpstr>Dissiper les rumeurs: s’attaquer à la source</vt:lpstr>
      <vt:lpstr>Pourquoi collaborer avec les médias ?</vt:lpstr>
      <vt:lpstr>Les journalistes actuels</vt:lpstr>
      <vt:lpstr>Ce que veulent les journalistes</vt:lpstr>
      <vt:lpstr>Les scientifiques et les experts parlent comme ça !</vt:lpstr>
      <vt:lpstr>Aller à l’essentiel !</vt:lpstr>
      <vt:lpstr>Les règles d’un entretien avec les médias sont simples</vt:lpstr>
      <vt:lpstr>Messages clés</vt:lpstr>
      <vt:lpstr>Les Passerelles</vt:lpstr>
      <vt:lpstr>Rendez votre histoire vivante</vt:lpstr>
      <vt:lpstr>À retenir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risk communications</dc:title>
  <dc:creator>GAMHEWAGE, Gaya Manori</dc:creator>
  <cp:lastModifiedBy>GOMEZ, Paula</cp:lastModifiedBy>
  <cp:revision>112</cp:revision>
  <dcterms:created xsi:type="dcterms:W3CDTF">2014-07-31T14:26:31Z</dcterms:created>
  <dcterms:modified xsi:type="dcterms:W3CDTF">2018-06-13T14:54:20Z</dcterms:modified>
</cp:coreProperties>
</file>